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318" r:id="rId3"/>
    <p:sldId id="325" r:id="rId4"/>
    <p:sldId id="1592" r:id="rId5"/>
    <p:sldId id="1590" r:id="rId6"/>
    <p:sldId id="1582" r:id="rId7"/>
    <p:sldId id="1583" r:id="rId8"/>
    <p:sldId id="1584" r:id="rId9"/>
    <p:sldId id="1586" r:id="rId10"/>
    <p:sldId id="346" r:id="rId11"/>
    <p:sldId id="377" r:id="rId12"/>
    <p:sldId id="388" r:id="rId13"/>
    <p:sldId id="330" r:id="rId14"/>
    <p:sldId id="1587" r:id="rId15"/>
    <p:sldId id="1585" r:id="rId16"/>
    <p:sldId id="1588" r:id="rId17"/>
    <p:sldId id="1589" r:id="rId18"/>
    <p:sldId id="1593" r:id="rId19"/>
    <p:sldId id="1594" r:id="rId20"/>
    <p:sldId id="1591" r:id="rId21"/>
    <p:sldId id="1596"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76788" autoAdjust="0"/>
  </p:normalViewPr>
  <p:slideViewPr>
    <p:cSldViewPr snapToGrid="0">
      <p:cViewPr varScale="1">
        <p:scale>
          <a:sx n="90" d="100"/>
          <a:sy n="90" d="100"/>
        </p:scale>
        <p:origin x="7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3D603-E9D3-4970-BBBF-48390E1C06E3}"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5F58D9E0-E493-4813-B733-9D8366A40184}">
      <dgm:prSet phldrT="[Text]"/>
      <dgm:spPr/>
      <dgm:t>
        <a:bodyPr/>
        <a:lstStyle/>
        <a:p>
          <a:r>
            <a:rPr lang="en-US" dirty="0"/>
            <a:t>Fundamentals</a:t>
          </a:r>
        </a:p>
      </dgm:t>
    </dgm:pt>
    <dgm:pt modelId="{EC223E92-6D40-492E-ABC2-A42F0C232321}" type="parTrans" cxnId="{2E8D38D7-DBFB-403B-A3AD-68D7F86A37FE}">
      <dgm:prSet/>
      <dgm:spPr/>
      <dgm:t>
        <a:bodyPr/>
        <a:lstStyle/>
        <a:p>
          <a:endParaRPr lang="en-US"/>
        </a:p>
      </dgm:t>
    </dgm:pt>
    <dgm:pt modelId="{30CED693-A41A-477F-9FBC-1624E6223A9D}" type="sibTrans" cxnId="{2E8D38D7-DBFB-403B-A3AD-68D7F86A37FE}">
      <dgm:prSet/>
      <dgm:spPr/>
      <dgm:t>
        <a:bodyPr/>
        <a:lstStyle/>
        <a:p>
          <a:endParaRPr lang="en-US"/>
        </a:p>
      </dgm:t>
    </dgm:pt>
    <dgm:pt modelId="{76C0AA60-0F9B-4EA5-965C-6C40B05136B0}">
      <dgm:prSet phldrT="[Text]"/>
      <dgm:spPr/>
      <dgm:t>
        <a:bodyPr/>
        <a:lstStyle/>
        <a:p>
          <a:r>
            <a:rPr lang="en-US" dirty="0"/>
            <a:t>Azure Value Prop</a:t>
          </a:r>
        </a:p>
      </dgm:t>
    </dgm:pt>
    <dgm:pt modelId="{9C4461F0-2E19-4D69-937D-A30FDC3DB6DB}" type="parTrans" cxnId="{46275193-037A-4E3A-BB23-C0199BDAC305}">
      <dgm:prSet/>
      <dgm:spPr/>
      <dgm:t>
        <a:bodyPr/>
        <a:lstStyle/>
        <a:p>
          <a:endParaRPr lang="en-US"/>
        </a:p>
      </dgm:t>
    </dgm:pt>
    <dgm:pt modelId="{91FC8521-1019-4716-B71E-C299F3AE13D2}" type="sibTrans" cxnId="{46275193-037A-4E3A-BB23-C0199BDAC305}">
      <dgm:prSet/>
      <dgm:spPr/>
      <dgm:t>
        <a:bodyPr/>
        <a:lstStyle/>
        <a:p>
          <a:endParaRPr lang="en-US"/>
        </a:p>
      </dgm:t>
    </dgm:pt>
    <dgm:pt modelId="{EE2E3F33-5266-4417-B22E-630B5E8FADB9}">
      <dgm:prSet phldrT="[Text]"/>
      <dgm:spPr/>
      <dgm:t>
        <a:bodyPr/>
        <a:lstStyle/>
        <a:p>
          <a:r>
            <a:rPr lang="en-US" dirty="0"/>
            <a:t>Mini-ADS</a:t>
          </a:r>
        </a:p>
      </dgm:t>
    </dgm:pt>
    <dgm:pt modelId="{4F0C25B0-97A7-4B7E-9244-C35AAE4A8019}" type="parTrans" cxnId="{C6F88FF9-8F72-469A-ACCA-756392B9300E}">
      <dgm:prSet/>
      <dgm:spPr/>
      <dgm:t>
        <a:bodyPr/>
        <a:lstStyle/>
        <a:p>
          <a:endParaRPr lang="en-US"/>
        </a:p>
      </dgm:t>
    </dgm:pt>
    <dgm:pt modelId="{393CB6D0-435B-45DE-82A4-DECDA1CCB512}" type="sibTrans" cxnId="{C6F88FF9-8F72-469A-ACCA-756392B9300E}">
      <dgm:prSet/>
      <dgm:spPr/>
      <dgm:t>
        <a:bodyPr/>
        <a:lstStyle/>
        <a:p>
          <a:endParaRPr lang="en-US"/>
        </a:p>
      </dgm:t>
    </dgm:pt>
    <dgm:pt modelId="{4879DF7E-3898-43E6-920C-468B91E5C9B1}">
      <dgm:prSet phldrT="[Text]"/>
      <dgm:spPr/>
      <dgm:t>
        <a:bodyPr/>
        <a:lstStyle/>
        <a:p>
          <a:r>
            <a:rPr lang="en-US" dirty="0"/>
            <a:t>Requirements</a:t>
          </a:r>
        </a:p>
      </dgm:t>
    </dgm:pt>
    <dgm:pt modelId="{A8A4359C-A379-4E4A-9EF7-24354673426D}" type="parTrans" cxnId="{4AFAB011-186B-459E-979F-5D4FF736CDF3}">
      <dgm:prSet/>
      <dgm:spPr/>
      <dgm:t>
        <a:bodyPr/>
        <a:lstStyle/>
        <a:p>
          <a:endParaRPr lang="en-US"/>
        </a:p>
      </dgm:t>
    </dgm:pt>
    <dgm:pt modelId="{E39FA2FD-F506-4D36-B8B0-42A77E250D5E}" type="sibTrans" cxnId="{4AFAB011-186B-459E-979F-5D4FF736CDF3}">
      <dgm:prSet/>
      <dgm:spPr/>
      <dgm:t>
        <a:bodyPr/>
        <a:lstStyle/>
        <a:p>
          <a:endParaRPr lang="en-US"/>
        </a:p>
      </dgm:t>
    </dgm:pt>
    <dgm:pt modelId="{EE0E8DE0-64F9-41EA-A74C-CB3ABE20E118}">
      <dgm:prSet phldrT="[Text]"/>
      <dgm:spPr/>
      <dgm:t>
        <a:bodyPr/>
        <a:lstStyle/>
        <a:p>
          <a:r>
            <a:rPr lang="en-US" dirty="0"/>
            <a:t>Mini-ADS</a:t>
          </a:r>
        </a:p>
      </dgm:t>
    </dgm:pt>
    <dgm:pt modelId="{1CF66E68-ACAC-4B85-A36C-E6E4BBD12DD8}" type="parTrans" cxnId="{B36AB12D-69C7-42C1-B20A-411EC5986EBA}">
      <dgm:prSet/>
      <dgm:spPr/>
      <dgm:t>
        <a:bodyPr/>
        <a:lstStyle/>
        <a:p>
          <a:endParaRPr lang="en-US"/>
        </a:p>
      </dgm:t>
    </dgm:pt>
    <dgm:pt modelId="{41F75447-0527-489B-BEAA-5C5802603632}" type="sibTrans" cxnId="{B36AB12D-69C7-42C1-B20A-411EC5986EBA}">
      <dgm:prSet/>
      <dgm:spPr/>
      <dgm:t>
        <a:bodyPr/>
        <a:lstStyle/>
        <a:p>
          <a:endParaRPr lang="en-US"/>
        </a:p>
      </dgm:t>
    </dgm:pt>
    <dgm:pt modelId="{272C65D3-B356-4390-9240-3D122A6D2074}">
      <dgm:prSet phldrT="[Text]"/>
      <dgm:spPr/>
      <dgm:t>
        <a:bodyPr/>
        <a:lstStyle/>
        <a:p>
          <a:r>
            <a:rPr lang="en-US" dirty="0"/>
            <a:t>Hands-on </a:t>
          </a:r>
          <a:r>
            <a:rPr lang="en-US" dirty="0" err="1"/>
            <a:t>PoC</a:t>
          </a:r>
          <a:endParaRPr lang="en-US" dirty="0"/>
        </a:p>
      </dgm:t>
    </dgm:pt>
    <dgm:pt modelId="{0B26EA4D-F2E9-4F4A-A2C2-25EB3F97666C}" type="parTrans" cxnId="{605A3130-6047-400E-97AB-686F6D098BE6}">
      <dgm:prSet/>
      <dgm:spPr/>
      <dgm:t>
        <a:bodyPr/>
        <a:lstStyle/>
        <a:p>
          <a:endParaRPr lang="en-US"/>
        </a:p>
      </dgm:t>
    </dgm:pt>
    <dgm:pt modelId="{B0A3DD4F-247C-40CE-8541-7D853CE43D1E}" type="sibTrans" cxnId="{605A3130-6047-400E-97AB-686F6D098BE6}">
      <dgm:prSet/>
      <dgm:spPr/>
      <dgm:t>
        <a:bodyPr/>
        <a:lstStyle/>
        <a:p>
          <a:endParaRPr lang="en-US"/>
        </a:p>
      </dgm:t>
    </dgm:pt>
    <dgm:pt modelId="{760F5262-BF0D-4B9C-86F2-4853478B5846}">
      <dgm:prSet phldrT="[Text]"/>
      <dgm:spPr/>
      <dgm:t>
        <a:bodyPr/>
        <a:lstStyle/>
        <a:p>
          <a:r>
            <a:rPr lang="en-US" dirty="0"/>
            <a:t>MBA Perspective</a:t>
          </a:r>
        </a:p>
      </dgm:t>
    </dgm:pt>
    <dgm:pt modelId="{9CF85B07-AAEA-42D2-9EDC-E7A69182F286}" type="parTrans" cxnId="{850880F4-15DC-44F8-A030-2DD75B534E19}">
      <dgm:prSet/>
      <dgm:spPr/>
      <dgm:t>
        <a:bodyPr/>
        <a:lstStyle/>
        <a:p>
          <a:endParaRPr lang="en-US"/>
        </a:p>
      </dgm:t>
    </dgm:pt>
    <dgm:pt modelId="{C64D5DE0-5DCF-460E-808B-92137BC0BC3A}" type="sibTrans" cxnId="{850880F4-15DC-44F8-A030-2DD75B534E19}">
      <dgm:prSet/>
      <dgm:spPr/>
      <dgm:t>
        <a:bodyPr/>
        <a:lstStyle/>
        <a:p>
          <a:endParaRPr lang="en-US"/>
        </a:p>
      </dgm:t>
    </dgm:pt>
    <dgm:pt modelId="{9120036A-C53F-4B08-B9EC-EE4059653AB8}">
      <dgm:prSet phldrT="[Text]"/>
      <dgm:spPr/>
      <dgm:t>
        <a:bodyPr/>
        <a:lstStyle/>
        <a:p>
          <a:r>
            <a:rPr lang="en-US" dirty="0"/>
            <a:t>Design</a:t>
          </a:r>
        </a:p>
      </dgm:t>
    </dgm:pt>
    <dgm:pt modelId="{E9335F8D-348B-4E4F-86CF-4C05EDD284E0}" type="parTrans" cxnId="{5295981D-D33B-4F60-9590-B304A8518169}">
      <dgm:prSet/>
      <dgm:spPr/>
      <dgm:t>
        <a:bodyPr/>
        <a:lstStyle/>
        <a:p>
          <a:endParaRPr lang="en-US"/>
        </a:p>
      </dgm:t>
    </dgm:pt>
    <dgm:pt modelId="{98646F90-5E89-467F-9449-EE2110433D0C}" type="sibTrans" cxnId="{5295981D-D33B-4F60-9590-B304A8518169}">
      <dgm:prSet/>
      <dgm:spPr/>
      <dgm:t>
        <a:bodyPr/>
        <a:lstStyle/>
        <a:p>
          <a:endParaRPr lang="en-US"/>
        </a:p>
      </dgm:t>
    </dgm:pt>
    <dgm:pt modelId="{B7CFA230-E98B-4C23-86F6-9D9F72218051}">
      <dgm:prSet phldrT="[Text]"/>
      <dgm:spPr/>
      <dgm:t>
        <a:bodyPr/>
        <a:lstStyle/>
        <a:p>
          <a:r>
            <a:rPr lang="en-US" dirty="0"/>
            <a:t>Solution Presentation</a:t>
          </a:r>
        </a:p>
      </dgm:t>
    </dgm:pt>
    <dgm:pt modelId="{E32AFC88-F701-48E1-8029-B918CEBF432A}" type="parTrans" cxnId="{82ACBA7C-4BA6-4244-9248-3ECAD05963B9}">
      <dgm:prSet/>
      <dgm:spPr/>
      <dgm:t>
        <a:bodyPr/>
        <a:lstStyle/>
        <a:p>
          <a:endParaRPr lang="en-US"/>
        </a:p>
      </dgm:t>
    </dgm:pt>
    <dgm:pt modelId="{73F5EBAB-6BED-4CCE-94A8-A8B8666DCC8A}" type="sibTrans" cxnId="{82ACBA7C-4BA6-4244-9248-3ECAD05963B9}">
      <dgm:prSet/>
      <dgm:spPr/>
      <dgm:t>
        <a:bodyPr/>
        <a:lstStyle/>
        <a:p>
          <a:endParaRPr lang="en-US"/>
        </a:p>
      </dgm:t>
    </dgm:pt>
    <dgm:pt modelId="{9F862995-83D3-4D16-906B-4708DB0D4A7F}">
      <dgm:prSet phldrT="[Text]"/>
      <dgm:spPr/>
      <dgm:t>
        <a:bodyPr/>
        <a:lstStyle/>
        <a:p>
          <a:r>
            <a:rPr lang="en-US" dirty="0"/>
            <a:t>Table to table</a:t>
          </a:r>
        </a:p>
      </dgm:t>
    </dgm:pt>
    <dgm:pt modelId="{1DEBE24E-8CEF-4481-B747-03F2D04E2786}" type="parTrans" cxnId="{CB270DB2-0AAB-492E-B29D-B506FC902AA4}">
      <dgm:prSet/>
      <dgm:spPr/>
      <dgm:t>
        <a:bodyPr/>
        <a:lstStyle/>
        <a:p>
          <a:endParaRPr lang="en-US"/>
        </a:p>
      </dgm:t>
    </dgm:pt>
    <dgm:pt modelId="{AF8DD324-FB48-48CF-A235-5ED14156EBFB}" type="sibTrans" cxnId="{CB270DB2-0AAB-492E-B29D-B506FC902AA4}">
      <dgm:prSet/>
      <dgm:spPr/>
      <dgm:t>
        <a:bodyPr/>
        <a:lstStyle/>
        <a:p>
          <a:endParaRPr lang="en-US"/>
        </a:p>
      </dgm:t>
    </dgm:pt>
    <dgm:pt modelId="{4420CFED-F0B2-4A1D-897D-FB721568A370}" type="pres">
      <dgm:prSet presAssocID="{31E3D603-E9D3-4970-BBBF-48390E1C06E3}" presName="linearFlow" presStyleCnt="0">
        <dgm:presLayoutVars>
          <dgm:dir/>
          <dgm:animLvl val="lvl"/>
          <dgm:resizeHandles val="exact"/>
        </dgm:presLayoutVars>
      </dgm:prSet>
      <dgm:spPr/>
    </dgm:pt>
    <dgm:pt modelId="{C2E6B5A7-28D1-4C20-8168-D5C05D574778}" type="pres">
      <dgm:prSet presAssocID="{5F58D9E0-E493-4813-B733-9D8366A40184}" presName="composite" presStyleCnt="0"/>
      <dgm:spPr/>
    </dgm:pt>
    <dgm:pt modelId="{A40E889D-6597-4917-B1D0-3DB8BB723967}" type="pres">
      <dgm:prSet presAssocID="{5F58D9E0-E493-4813-B733-9D8366A40184}" presName="parTx" presStyleLbl="node1" presStyleIdx="0" presStyleCnt="4">
        <dgm:presLayoutVars>
          <dgm:chMax val="0"/>
          <dgm:chPref val="0"/>
          <dgm:bulletEnabled val="1"/>
        </dgm:presLayoutVars>
      </dgm:prSet>
      <dgm:spPr/>
    </dgm:pt>
    <dgm:pt modelId="{E1CCF4BC-0536-4BB5-88F5-6762A132FB55}" type="pres">
      <dgm:prSet presAssocID="{5F58D9E0-E493-4813-B733-9D8366A40184}" presName="parSh" presStyleLbl="node1" presStyleIdx="0" presStyleCnt="4"/>
      <dgm:spPr/>
    </dgm:pt>
    <dgm:pt modelId="{5A4C4851-DC50-4B1C-8B42-EBA9E523E7EE}" type="pres">
      <dgm:prSet presAssocID="{5F58D9E0-E493-4813-B733-9D8366A40184}" presName="desTx" presStyleLbl="fgAcc1" presStyleIdx="0" presStyleCnt="4">
        <dgm:presLayoutVars>
          <dgm:bulletEnabled val="1"/>
        </dgm:presLayoutVars>
      </dgm:prSet>
      <dgm:spPr/>
    </dgm:pt>
    <dgm:pt modelId="{F03D0B22-5B6E-4F70-8758-21D13046B732}" type="pres">
      <dgm:prSet presAssocID="{30CED693-A41A-477F-9FBC-1624E6223A9D}" presName="sibTrans" presStyleLbl="sibTrans2D1" presStyleIdx="0" presStyleCnt="3"/>
      <dgm:spPr/>
    </dgm:pt>
    <dgm:pt modelId="{13BE71A4-ABA5-4CB7-8AB2-A36DF3B75D96}" type="pres">
      <dgm:prSet presAssocID="{30CED693-A41A-477F-9FBC-1624E6223A9D}" presName="connTx" presStyleLbl="sibTrans2D1" presStyleIdx="0" presStyleCnt="3"/>
      <dgm:spPr/>
    </dgm:pt>
    <dgm:pt modelId="{134877EB-DFC8-4EC7-AB7F-7243ACBFF788}" type="pres">
      <dgm:prSet presAssocID="{EE2E3F33-5266-4417-B22E-630B5E8FADB9}" presName="composite" presStyleCnt="0"/>
      <dgm:spPr/>
    </dgm:pt>
    <dgm:pt modelId="{B7F4B5FC-8C50-47D6-BB76-801837C1360E}" type="pres">
      <dgm:prSet presAssocID="{EE2E3F33-5266-4417-B22E-630B5E8FADB9}" presName="parTx" presStyleLbl="node1" presStyleIdx="0" presStyleCnt="4">
        <dgm:presLayoutVars>
          <dgm:chMax val="0"/>
          <dgm:chPref val="0"/>
          <dgm:bulletEnabled val="1"/>
        </dgm:presLayoutVars>
      </dgm:prSet>
      <dgm:spPr/>
    </dgm:pt>
    <dgm:pt modelId="{1DEB6655-66D7-4FAE-BC9F-BDED7CB17AF6}" type="pres">
      <dgm:prSet presAssocID="{EE2E3F33-5266-4417-B22E-630B5E8FADB9}" presName="parSh" presStyleLbl="node1" presStyleIdx="1" presStyleCnt="4"/>
      <dgm:spPr/>
    </dgm:pt>
    <dgm:pt modelId="{3422381E-5926-48F1-90F4-48982EC7504F}" type="pres">
      <dgm:prSet presAssocID="{EE2E3F33-5266-4417-B22E-630B5E8FADB9}" presName="desTx" presStyleLbl="fgAcc1" presStyleIdx="1" presStyleCnt="4">
        <dgm:presLayoutVars>
          <dgm:bulletEnabled val="1"/>
        </dgm:presLayoutVars>
      </dgm:prSet>
      <dgm:spPr/>
    </dgm:pt>
    <dgm:pt modelId="{181C048C-E9B0-4DB8-B065-A890FDF263D1}" type="pres">
      <dgm:prSet presAssocID="{393CB6D0-435B-45DE-82A4-DECDA1CCB512}" presName="sibTrans" presStyleLbl="sibTrans2D1" presStyleIdx="1" presStyleCnt="3"/>
      <dgm:spPr/>
    </dgm:pt>
    <dgm:pt modelId="{372EB489-5966-4A7D-A245-6C06A0156BB3}" type="pres">
      <dgm:prSet presAssocID="{393CB6D0-435B-45DE-82A4-DECDA1CCB512}" presName="connTx" presStyleLbl="sibTrans2D1" presStyleIdx="1" presStyleCnt="3"/>
      <dgm:spPr/>
    </dgm:pt>
    <dgm:pt modelId="{C73AE749-E025-46D1-A290-B85A4D6E0BC3}" type="pres">
      <dgm:prSet presAssocID="{EE0E8DE0-64F9-41EA-A74C-CB3ABE20E118}" presName="composite" presStyleCnt="0"/>
      <dgm:spPr/>
    </dgm:pt>
    <dgm:pt modelId="{F20DED8C-22ED-4B62-976E-745543851CD2}" type="pres">
      <dgm:prSet presAssocID="{EE0E8DE0-64F9-41EA-A74C-CB3ABE20E118}" presName="parTx" presStyleLbl="node1" presStyleIdx="1" presStyleCnt="4">
        <dgm:presLayoutVars>
          <dgm:chMax val="0"/>
          <dgm:chPref val="0"/>
          <dgm:bulletEnabled val="1"/>
        </dgm:presLayoutVars>
      </dgm:prSet>
      <dgm:spPr/>
    </dgm:pt>
    <dgm:pt modelId="{F31E74B5-F96B-4053-BA2F-140A05A23AF0}" type="pres">
      <dgm:prSet presAssocID="{EE0E8DE0-64F9-41EA-A74C-CB3ABE20E118}" presName="parSh" presStyleLbl="node1" presStyleIdx="2" presStyleCnt="4"/>
      <dgm:spPr/>
    </dgm:pt>
    <dgm:pt modelId="{82368D93-C343-4107-9746-FE47AFB96BF0}" type="pres">
      <dgm:prSet presAssocID="{EE0E8DE0-64F9-41EA-A74C-CB3ABE20E118}" presName="desTx" presStyleLbl="fgAcc1" presStyleIdx="2" presStyleCnt="4">
        <dgm:presLayoutVars>
          <dgm:bulletEnabled val="1"/>
        </dgm:presLayoutVars>
      </dgm:prSet>
      <dgm:spPr/>
    </dgm:pt>
    <dgm:pt modelId="{6EBA67D5-1D32-4A1A-8B3B-755B746577FE}" type="pres">
      <dgm:prSet presAssocID="{41F75447-0527-489B-BEAA-5C5802603632}" presName="sibTrans" presStyleLbl="sibTrans2D1" presStyleIdx="2" presStyleCnt="3"/>
      <dgm:spPr/>
    </dgm:pt>
    <dgm:pt modelId="{EEEA7FCC-7837-4C47-8148-DAAC69C70C10}" type="pres">
      <dgm:prSet presAssocID="{41F75447-0527-489B-BEAA-5C5802603632}" presName="connTx" presStyleLbl="sibTrans2D1" presStyleIdx="2" presStyleCnt="3"/>
      <dgm:spPr/>
    </dgm:pt>
    <dgm:pt modelId="{8AFF3675-E037-430A-9046-4C0683F9556A}" type="pres">
      <dgm:prSet presAssocID="{B7CFA230-E98B-4C23-86F6-9D9F72218051}" presName="composite" presStyleCnt="0"/>
      <dgm:spPr/>
    </dgm:pt>
    <dgm:pt modelId="{4BE79449-36EA-40E5-89B8-19795C544659}" type="pres">
      <dgm:prSet presAssocID="{B7CFA230-E98B-4C23-86F6-9D9F72218051}" presName="parTx" presStyleLbl="node1" presStyleIdx="2" presStyleCnt="4">
        <dgm:presLayoutVars>
          <dgm:chMax val="0"/>
          <dgm:chPref val="0"/>
          <dgm:bulletEnabled val="1"/>
        </dgm:presLayoutVars>
      </dgm:prSet>
      <dgm:spPr/>
    </dgm:pt>
    <dgm:pt modelId="{BEF50396-3689-4A4B-8403-85615B06F371}" type="pres">
      <dgm:prSet presAssocID="{B7CFA230-E98B-4C23-86F6-9D9F72218051}" presName="parSh" presStyleLbl="node1" presStyleIdx="3" presStyleCnt="4"/>
      <dgm:spPr/>
    </dgm:pt>
    <dgm:pt modelId="{C74007FF-6C19-496E-8560-7132942987A1}" type="pres">
      <dgm:prSet presAssocID="{B7CFA230-E98B-4C23-86F6-9D9F72218051}" presName="desTx" presStyleLbl="fgAcc1" presStyleIdx="3" presStyleCnt="4">
        <dgm:presLayoutVars>
          <dgm:bulletEnabled val="1"/>
        </dgm:presLayoutVars>
      </dgm:prSet>
      <dgm:spPr/>
    </dgm:pt>
  </dgm:ptLst>
  <dgm:cxnLst>
    <dgm:cxn modelId="{33888D02-2DF8-4B24-A262-B23E3CBC45E3}" type="presOf" srcId="{B7CFA230-E98B-4C23-86F6-9D9F72218051}" destId="{4BE79449-36EA-40E5-89B8-19795C544659}" srcOrd="0" destOrd="0" presId="urn:microsoft.com/office/officeart/2005/8/layout/process3"/>
    <dgm:cxn modelId="{3C99EB06-4EFD-4339-9CBE-21F81907C940}" type="presOf" srcId="{5F58D9E0-E493-4813-B733-9D8366A40184}" destId="{E1CCF4BC-0536-4BB5-88F5-6762A132FB55}" srcOrd="1" destOrd="0" presId="urn:microsoft.com/office/officeart/2005/8/layout/process3"/>
    <dgm:cxn modelId="{9E54F40F-5089-4EC5-B370-46CAD810AA68}" type="presOf" srcId="{30CED693-A41A-477F-9FBC-1624E6223A9D}" destId="{13BE71A4-ABA5-4CB7-8AB2-A36DF3B75D96}" srcOrd="1" destOrd="0" presId="urn:microsoft.com/office/officeart/2005/8/layout/process3"/>
    <dgm:cxn modelId="{4AFAB011-186B-459E-979F-5D4FF736CDF3}" srcId="{EE2E3F33-5266-4417-B22E-630B5E8FADB9}" destId="{4879DF7E-3898-43E6-920C-468B91E5C9B1}" srcOrd="0" destOrd="0" parTransId="{A8A4359C-A379-4E4A-9EF7-24354673426D}" sibTransId="{E39FA2FD-F506-4D36-B8B0-42A77E250D5E}"/>
    <dgm:cxn modelId="{5295981D-D33B-4F60-9590-B304A8518169}" srcId="{EE2E3F33-5266-4417-B22E-630B5E8FADB9}" destId="{9120036A-C53F-4B08-B9EC-EE4059653AB8}" srcOrd="1" destOrd="0" parTransId="{E9335F8D-348B-4E4F-86CF-4C05EDD284E0}" sibTransId="{98646F90-5E89-467F-9449-EE2110433D0C}"/>
    <dgm:cxn modelId="{85D0CB1F-CAB9-4E8C-B8EE-280CE27881CF}" type="presOf" srcId="{5F58D9E0-E493-4813-B733-9D8366A40184}" destId="{A40E889D-6597-4917-B1D0-3DB8BB723967}" srcOrd="0" destOrd="0" presId="urn:microsoft.com/office/officeart/2005/8/layout/process3"/>
    <dgm:cxn modelId="{57387E20-7476-4BEE-8148-6A260C8367C9}" type="presOf" srcId="{9F862995-83D3-4D16-906B-4708DB0D4A7F}" destId="{C74007FF-6C19-496E-8560-7132942987A1}" srcOrd="0" destOrd="0" presId="urn:microsoft.com/office/officeart/2005/8/layout/process3"/>
    <dgm:cxn modelId="{B36AB12D-69C7-42C1-B20A-411EC5986EBA}" srcId="{31E3D603-E9D3-4970-BBBF-48390E1C06E3}" destId="{EE0E8DE0-64F9-41EA-A74C-CB3ABE20E118}" srcOrd="2" destOrd="0" parTransId="{1CF66E68-ACAC-4B85-A36C-E6E4BBD12DD8}" sibTransId="{41F75447-0527-489B-BEAA-5C5802603632}"/>
    <dgm:cxn modelId="{605A3130-6047-400E-97AB-686F6D098BE6}" srcId="{EE0E8DE0-64F9-41EA-A74C-CB3ABE20E118}" destId="{272C65D3-B356-4390-9240-3D122A6D2074}" srcOrd="0" destOrd="0" parTransId="{0B26EA4D-F2E9-4F4A-A2C2-25EB3F97666C}" sibTransId="{B0A3DD4F-247C-40CE-8541-7D853CE43D1E}"/>
    <dgm:cxn modelId="{8B1E6636-33B6-4D58-9E4A-5FD2C8CB4249}" type="presOf" srcId="{EE0E8DE0-64F9-41EA-A74C-CB3ABE20E118}" destId="{F20DED8C-22ED-4B62-976E-745543851CD2}" srcOrd="0" destOrd="0" presId="urn:microsoft.com/office/officeart/2005/8/layout/process3"/>
    <dgm:cxn modelId="{F2534E36-4E0A-483D-9BC9-90F3C31528A8}" type="presOf" srcId="{EE2E3F33-5266-4417-B22E-630B5E8FADB9}" destId="{B7F4B5FC-8C50-47D6-BB76-801837C1360E}" srcOrd="0" destOrd="0" presId="urn:microsoft.com/office/officeart/2005/8/layout/process3"/>
    <dgm:cxn modelId="{10810A3A-35F5-49A9-B50B-35F58F553FB5}" type="presOf" srcId="{76C0AA60-0F9B-4EA5-965C-6C40B05136B0}" destId="{5A4C4851-DC50-4B1C-8B42-EBA9E523E7EE}" srcOrd="0" destOrd="0" presId="urn:microsoft.com/office/officeart/2005/8/layout/process3"/>
    <dgm:cxn modelId="{82ACBA7C-4BA6-4244-9248-3ECAD05963B9}" srcId="{31E3D603-E9D3-4970-BBBF-48390E1C06E3}" destId="{B7CFA230-E98B-4C23-86F6-9D9F72218051}" srcOrd="3" destOrd="0" parTransId="{E32AFC88-F701-48E1-8029-B918CEBF432A}" sibTransId="{73F5EBAB-6BED-4CCE-94A8-A8B8666DCC8A}"/>
    <dgm:cxn modelId="{0AE38083-79F5-4CA5-8AE8-A9EA1C3E72E8}" type="presOf" srcId="{9120036A-C53F-4B08-B9EC-EE4059653AB8}" destId="{3422381E-5926-48F1-90F4-48982EC7504F}" srcOrd="0" destOrd="1" presId="urn:microsoft.com/office/officeart/2005/8/layout/process3"/>
    <dgm:cxn modelId="{3C204F86-771E-40E3-8017-3E40BCF20FEF}" type="presOf" srcId="{B7CFA230-E98B-4C23-86F6-9D9F72218051}" destId="{BEF50396-3689-4A4B-8403-85615B06F371}" srcOrd="1" destOrd="0" presId="urn:microsoft.com/office/officeart/2005/8/layout/process3"/>
    <dgm:cxn modelId="{8CA17B89-AB7C-4FBE-874E-20D6FBE43A9A}" type="presOf" srcId="{EE0E8DE0-64F9-41EA-A74C-CB3ABE20E118}" destId="{F31E74B5-F96B-4053-BA2F-140A05A23AF0}" srcOrd="1" destOrd="0" presId="urn:microsoft.com/office/officeart/2005/8/layout/process3"/>
    <dgm:cxn modelId="{744D0191-CF66-41CA-9ADA-277E3C7A9019}" type="presOf" srcId="{760F5262-BF0D-4B9C-86F2-4853478B5846}" destId="{5A4C4851-DC50-4B1C-8B42-EBA9E523E7EE}" srcOrd="0" destOrd="1" presId="urn:microsoft.com/office/officeart/2005/8/layout/process3"/>
    <dgm:cxn modelId="{22908192-54CE-4DC5-97AC-20E5FFBBF546}" type="presOf" srcId="{41F75447-0527-489B-BEAA-5C5802603632}" destId="{6EBA67D5-1D32-4A1A-8B3B-755B746577FE}" srcOrd="0" destOrd="0" presId="urn:microsoft.com/office/officeart/2005/8/layout/process3"/>
    <dgm:cxn modelId="{46275193-037A-4E3A-BB23-C0199BDAC305}" srcId="{5F58D9E0-E493-4813-B733-9D8366A40184}" destId="{76C0AA60-0F9B-4EA5-965C-6C40B05136B0}" srcOrd="0" destOrd="0" parTransId="{9C4461F0-2E19-4D69-937D-A30FDC3DB6DB}" sibTransId="{91FC8521-1019-4716-B71E-C299F3AE13D2}"/>
    <dgm:cxn modelId="{F5374E9C-B3A8-4D27-AEE7-721F4BA67877}" type="presOf" srcId="{272C65D3-B356-4390-9240-3D122A6D2074}" destId="{82368D93-C343-4107-9746-FE47AFB96BF0}" srcOrd="0" destOrd="0" presId="urn:microsoft.com/office/officeart/2005/8/layout/process3"/>
    <dgm:cxn modelId="{ABE731A3-5F9C-4DF4-8DDB-7676372B172E}" type="presOf" srcId="{393CB6D0-435B-45DE-82A4-DECDA1CCB512}" destId="{372EB489-5966-4A7D-A245-6C06A0156BB3}" srcOrd="1" destOrd="0" presId="urn:microsoft.com/office/officeart/2005/8/layout/process3"/>
    <dgm:cxn modelId="{CB270DB2-0AAB-492E-B29D-B506FC902AA4}" srcId="{B7CFA230-E98B-4C23-86F6-9D9F72218051}" destId="{9F862995-83D3-4D16-906B-4708DB0D4A7F}" srcOrd="0" destOrd="0" parTransId="{1DEBE24E-8CEF-4481-B747-03F2D04E2786}" sibTransId="{AF8DD324-FB48-48CF-A235-5ED14156EBFB}"/>
    <dgm:cxn modelId="{A49D94BD-F783-40A1-BEC5-854D82535DDB}" type="presOf" srcId="{31E3D603-E9D3-4970-BBBF-48390E1C06E3}" destId="{4420CFED-F0B2-4A1D-897D-FB721568A370}" srcOrd="0" destOrd="0" presId="urn:microsoft.com/office/officeart/2005/8/layout/process3"/>
    <dgm:cxn modelId="{10BBCABF-26BC-498A-B4DF-82E5CBBDC0E3}" type="presOf" srcId="{EE2E3F33-5266-4417-B22E-630B5E8FADB9}" destId="{1DEB6655-66D7-4FAE-BC9F-BDED7CB17AF6}" srcOrd="1" destOrd="0" presId="urn:microsoft.com/office/officeart/2005/8/layout/process3"/>
    <dgm:cxn modelId="{49A13EC7-148A-47F5-9C04-BCF2B4000A13}" type="presOf" srcId="{393CB6D0-435B-45DE-82A4-DECDA1CCB512}" destId="{181C048C-E9B0-4DB8-B065-A890FDF263D1}" srcOrd="0" destOrd="0" presId="urn:microsoft.com/office/officeart/2005/8/layout/process3"/>
    <dgm:cxn modelId="{BCB084CB-F4BA-4457-8D5A-A99C9E73410C}" type="presOf" srcId="{41F75447-0527-489B-BEAA-5C5802603632}" destId="{EEEA7FCC-7837-4C47-8148-DAAC69C70C10}" srcOrd="1" destOrd="0" presId="urn:microsoft.com/office/officeart/2005/8/layout/process3"/>
    <dgm:cxn modelId="{2E8D38D7-DBFB-403B-A3AD-68D7F86A37FE}" srcId="{31E3D603-E9D3-4970-BBBF-48390E1C06E3}" destId="{5F58D9E0-E493-4813-B733-9D8366A40184}" srcOrd="0" destOrd="0" parTransId="{EC223E92-6D40-492E-ABC2-A42F0C232321}" sibTransId="{30CED693-A41A-477F-9FBC-1624E6223A9D}"/>
    <dgm:cxn modelId="{B6FAE7D7-5208-4944-A51C-5EBA9AD2A10B}" type="presOf" srcId="{30CED693-A41A-477F-9FBC-1624E6223A9D}" destId="{F03D0B22-5B6E-4F70-8758-21D13046B732}" srcOrd="0" destOrd="0" presId="urn:microsoft.com/office/officeart/2005/8/layout/process3"/>
    <dgm:cxn modelId="{CA00A5EC-FD71-4885-955C-7B7C6B990038}" type="presOf" srcId="{4879DF7E-3898-43E6-920C-468B91E5C9B1}" destId="{3422381E-5926-48F1-90F4-48982EC7504F}" srcOrd="0" destOrd="0" presId="urn:microsoft.com/office/officeart/2005/8/layout/process3"/>
    <dgm:cxn modelId="{850880F4-15DC-44F8-A030-2DD75B534E19}" srcId="{5F58D9E0-E493-4813-B733-9D8366A40184}" destId="{760F5262-BF0D-4B9C-86F2-4853478B5846}" srcOrd="1" destOrd="0" parTransId="{9CF85B07-AAEA-42D2-9EDC-E7A69182F286}" sibTransId="{C64D5DE0-5DCF-460E-808B-92137BC0BC3A}"/>
    <dgm:cxn modelId="{C6F88FF9-8F72-469A-ACCA-756392B9300E}" srcId="{31E3D603-E9D3-4970-BBBF-48390E1C06E3}" destId="{EE2E3F33-5266-4417-B22E-630B5E8FADB9}" srcOrd="1" destOrd="0" parTransId="{4F0C25B0-97A7-4B7E-9244-C35AAE4A8019}" sibTransId="{393CB6D0-435B-45DE-82A4-DECDA1CCB512}"/>
    <dgm:cxn modelId="{9B0B31FA-1706-43C8-B704-23969286A9DF}" type="presParOf" srcId="{4420CFED-F0B2-4A1D-897D-FB721568A370}" destId="{C2E6B5A7-28D1-4C20-8168-D5C05D574778}" srcOrd="0" destOrd="0" presId="urn:microsoft.com/office/officeart/2005/8/layout/process3"/>
    <dgm:cxn modelId="{490DD8EC-0924-4040-AFDC-C1CA1A255039}" type="presParOf" srcId="{C2E6B5A7-28D1-4C20-8168-D5C05D574778}" destId="{A40E889D-6597-4917-B1D0-3DB8BB723967}" srcOrd="0" destOrd="0" presId="urn:microsoft.com/office/officeart/2005/8/layout/process3"/>
    <dgm:cxn modelId="{B2F6BDA3-8455-40D4-B494-A2B49A79CC5A}" type="presParOf" srcId="{C2E6B5A7-28D1-4C20-8168-D5C05D574778}" destId="{E1CCF4BC-0536-4BB5-88F5-6762A132FB55}" srcOrd="1" destOrd="0" presId="urn:microsoft.com/office/officeart/2005/8/layout/process3"/>
    <dgm:cxn modelId="{CF494DCC-EBB9-43E6-9BAB-1DE38F0BC5F9}" type="presParOf" srcId="{C2E6B5A7-28D1-4C20-8168-D5C05D574778}" destId="{5A4C4851-DC50-4B1C-8B42-EBA9E523E7EE}" srcOrd="2" destOrd="0" presId="urn:microsoft.com/office/officeart/2005/8/layout/process3"/>
    <dgm:cxn modelId="{FF59F2DA-0E3B-49DF-A540-4BF70DAAAB0D}" type="presParOf" srcId="{4420CFED-F0B2-4A1D-897D-FB721568A370}" destId="{F03D0B22-5B6E-4F70-8758-21D13046B732}" srcOrd="1" destOrd="0" presId="urn:microsoft.com/office/officeart/2005/8/layout/process3"/>
    <dgm:cxn modelId="{7F896A09-A746-47FF-82F6-9B7784D54BCB}" type="presParOf" srcId="{F03D0B22-5B6E-4F70-8758-21D13046B732}" destId="{13BE71A4-ABA5-4CB7-8AB2-A36DF3B75D96}" srcOrd="0" destOrd="0" presId="urn:microsoft.com/office/officeart/2005/8/layout/process3"/>
    <dgm:cxn modelId="{DAC001B4-0B34-44C2-B7B2-607A6AF6AF06}" type="presParOf" srcId="{4420CFED-F0B2-4A1D-897D-FB721568A370}" destId="{134877EB-DFC8-4EC7-AB7F-7243ACBFF788}" srcOrd="2" destOrd="0" presId="urn:microsoft.com/office/officeart/2005/8/layout/process3"/>
    <dgm:cxn modelId="{6D11FA02-A643-4FA0-B218-FA88AE2C6FC0}" type="presParOf" srcId="{134877EB-DFC8-4EC7-AB7F-7243ACBFF788}" destId="{B7F4B5FC-8C50-47D6-BB76-801837C1360E}" srcOrd="0" destOrd="0" presId="urn:microsoft.com/office/officeart/2005/8/layout/process3"/>
    <dgm:cxn modelId="{7B84C98A-3122-4C44-91BA-3105D36ACB1F}" type="presParOf" srcId="{134877EB-DFC8-4EC7-AB7F-7243ACBFF788}" destId="{1DEB6655-66D7-4FAE-BC9F-BDED7CB17AF6}" srcOrd="1" destOrd="0" presId="urn:microsoft.com/office/officeart/2005/8/layout/process3"/>
    <dgm:cxn modelId="{2DA1CE9C-A92F-463F-BDD7-191BA1FE9123}" type="presParOf" srcId="{134877EB-DFC8-4EC7-AB7F-7243ACBFF788}" destId="{3422381E-5926-48F1-90F4-48982EC7504F}" srcOrd="2" destOrd="0" presId="urn:microsoft.com/office/officeart/2005/8/layout/process3"/>
    <dgm:cxn modelId="{5DA851F1-97FC-44F2-8DB4-F391AAB4BE81}" type="presParOf" srcId="{4420CFED-F0B2-4A1D-897D-FB721568A370}" destId="{181C048C-E9B0-4DB8-B065-A890FDF263D1}" srcOrd="3" destOrd="0" presId="urn:microsoft.com/office/officeart/2005/8/layout/process3"/>
    <dgm:cxn modelId="{68A1D869-BA9D-4149-86B6-5983048952C4}" type="presParOf" srcId="{181C048C-E9B0-4DB8-B065-A890FDF263D1}" destId="{372EB489-5966-4A7D-A245-6C06A0156BB3}" srcOrd="0" destOrd="0" presId="urn:microsoft.com/office/officeart/2005/8/layout/process3"/>
    <dgm:cxn modelId="{5409D9C9-F50D-4583-A9A6-DC5AFEFA556C}" type="presParOf" srcId="{4420CFED-F0B2-4A1D-897D-FB721568A370}" destId="{C73AE749-E025-46D1-A290-B85A4D6E0BC3}" srcOrd="4" destOrd="0" presId="urn:microsoft.com/office/officeart/2005/8/layout/process3"/>
    <dgm:cxn modelId="{15DE6544-AC9A-45EE-BB9B-ECAD58769898}" type="presParOf" srcId="{C73AE749-E025-46D1-A290-B85A4D6E0BC3}" destId="{F20DED8C-22ED-4B62-976E-745543851CD2}" srcOrd="0" destOrd="0" presId="urn:microsoft.com/office/officeart/2005/8/layout/process3"/>
    <dgm:cxn modelId="{1A7B045E-642E-4FB9-96CF-3D0BAECC4732}" type="presParOf" srcId="{C73AE749-E025-46D1-A290-B85A4D6E0BC3}" destId="{F31E74B5-F96B-4053-BA2F-140A05A23AF0}" srcOrd="1" destOrd="0" presId="urn:microsoft.com/office/officeart/2005/8/layout/process3"/>
    <dgm:cxn modelId="{2F98BCFA-E8CB-447B-879E-ADBD2CC02569}" type="presParOf" srcId="{C73AE749-E025-46D1-A290-B85A4D6E0BC3}" destId="{82368D93-C343-4107-9746-FE47AFB96BF0}" srcOrd="2" destOrd="0" presId="urn:microsoft.com/office/officeart/2005/8/layout/process3"/>
    <dgm:cxn modelId="{C0A31EF9-A109-40DA-B515-F24D951BF093}" type="presParOf" srcId="{4420CFED-F0B2-4A1D-897D-FB721568A370}" destId="{6EBA67D5-1D32-4A1A-8B3B-755B746577FE}" srcOrd="5" destOrd="0" presId="urn:microsoft.com/office/officeart/2005/8/layout/process3"/>
    <dgm:cxn modelId="{F19E9B8C-6A5F-4C78-941D-BF2DCCCABBFD}" type="presParOf" srcId="{6EBA67D5-1D32-4A1A-8B3B-755B746577FE}" destId="{EEEA7FCC-7837-4C47-8148-DAAC69C70C10}" srcOrd="0" destOrd="0" presId="urn:microsoft.com/office/officeart/2005/8/layout/process3"/>
    <dgm:cxn modelId="{B5646D3C-EDF2-4A75-B2F9-C48E11EC1D74}" type="presParOf" srcId="{4420CFED-F0B2-4A1D-897D-FB721568A370}" destId="{8AFF3675-E037-430A-9046-4C0683F9556A}" srcOrd="6" destOrd="0" presId="urn:microsoft.com/office/officeart/2005/8/layout/process3"/>
    <dgm:cxn modelId="{64A534D0-BE8C-427E-B088-F4315A62C321}" type="presParOf" srcId="{8AFF3675-E037-430A-9046-4C0683F9556A}" destId="{4BE79449-36EA-40E5-89B8-19795C544659}" srcOrd="0" destOrd="0" presId="urn:microsoft.com/office/officeart/2005/8/layout/process3"/>
    <dgm:cxn modelId="{4613F4BB-5FA1-4106-8851-2DDE3FB210E2}" type="presParOf" srcId="{8AFF3675-E037-430A-9046-4C0683F9556A}" destId="{BEF50396-3689-4A4B-8403-85615B06F371}" srcOrd="1" destOrd="0" presId="urn:microsoft.com/office/officeart/2005/8/layout/process3"/>
    <dgm:cxn modelId="{61DB19AC-B4DA-42A0-A490-D2E54014FD71}" type="presParOf" srcId="{8AFF3675-E037-430A-9046-4C0683F9556A}" destId="{C74007FF-6C19-496E-8560-7132942987A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93850-B08C-49C3-9638-162CC06B983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64D453-D3CF-4730-9C37-F2C156C3477C}">
      <dgm:prSet/>
      <dgm:spPr/>
      <dgm:t>
        <a:bodyPr/>
        <a:lstStyle/>
        <a:p>
          <a:r>
            <a:rPr lang="en-US"/>
            <a:t>20+ years in technical positions across multiple industries, from Department of Defense to insurance to education</a:t>
          </a:r>
        </a:p>
      </dgm:t>
    </dgm:pt>
    <dgm:pt modelId="{8C98EC48-2E59-41B5-A613-08EC73D14712}" type="parTrans" cxnId="{BB44ECFD-0A30-4528-8541-ADE7D60FAEC2}">
      <dgm:prSet/>
      <dgm:spPr/>
      <dgm:t>
        <a:bodyPr/>
        <a:lstStyle/>
        <a:p>
          <a:endParaRPr lang="en-US"/>
        </a:p>
      </dgm:t>
    </dgm:pt>
    <dgm:pt modelId="{5C1132BB-5517-4075-9174-4D89960CA0BB}" type="sibTrans" cxnId="{BB44ECFD-0A30-4528-8541-ADE7D60FAEC2}">
      <dgm:prSet/>
      <dgm:spPr/>
      <dgm:t>
        <a:bodyPr/>
        <a:lstStyle/>
        <a:p>
          <a:endParaRPr lang="en-US"/>
        </a:p>
      </dgm:t>
    </dgm:pt>
    <dgm:pt modelId="{ECDE2F78-1F69-4A1B-8569-54A23CBA5CC1}">
      <dgm:prSet/>
      <dgm:spPr/>
      <dgm:t>
        <a:bodyPr/>
        <a:lstStyle/>
        <a:p>
          <a:r>
            <a:rPr lang="en-US"/>
            <a:t>Earned my MBA in 2016 from the Krannert School of Management at Purdue University</a:t>
          </a:r>
        </a:p>
      </dgm:t>
    </dgm:pt>
    <dgm:pt modelId="{8553AB90-F155-43AC-8766-00213FD3B15A}" type="parTrans" cxnId="{E3A37343-2369-4590-8474-3B22AE10E481}">
      <dgm:prSet/>
      <dgm:spPr/>
      <dgm:t>
        <a:bodyPr/>
        <a:lstStyle/>
        <a:p>
          <a:endParaRPr lang="en-US"/>
        </a:p>
      </dgm:t>
    </dgm:pt>
    <dgm:pt modelId="{E740EB10-F8B8-4D00-80AA-8EBEFA6C6175}" type="sibTrans" cxnId="{E3A37343-2369-4590-8474-3B22AE10E481}">
      <dgm:prSet/>
      <dgm:spPr/>
      <dgm:t>
        <a:bodyPr/>
        <a:lstStyle/>
        <a:p>
          <a:endParaRPr lang="en-US"/>
        </a:p>
      </dgm:t>
    </dgm:pt>
    <dgm:pt modelId="{CE555DA7-03F3-43DF-B299-058B565E8487}">
      <dgm:prSet/>
      <dgm:spPr/>
      <dgm:t>
        <a:bodyPr/>
        <a:lstStyle/>
        <a:p>
          <a:r>
            <a:rPr lang="en-US"/>
            <a:t>Seen first-hand the business transformation through the return of innovation enable by Azure</a:t>
          </a:r>
        </a:p>
      </dgm:t>
    </dgm:pt>
    <dgm:pt modelId="{1F839B65-45E5-4768-9891-478CDE90D0CB}" type="parTrans" cxnId="{5E276782-A139-4C71-952B-DBE225C8E2C1}">
      <dgm:prSet/>
      <dgm:spPr/>
      <dgm:t>
        <a:bodyPr/>
        <a:lstStyle/>
        <a:p>
          <a:endParaRPr lang="en-US"/>
        </a:p>
      </dgm:t>
    </dgm:pt>
    <dgm:pt modelId="{310E1B1C-D8D7-4EE3-8C0C-3550C9E0881A}" type="sibTrans" cxnId="{5E276782-A139-4C71-952B-DBE225C8E2C1}">
      <dgm:prSet/>
      <dgm:spPr/>
      <dgm:t>
        <a:bodyPr/>
        <a:lstStyle/>
        <a:p>
          <a:endParaRPr lang="en-US"/>
        </a:p>
      </dgm:t>
    </dgm:pt>
    <dgm:pt modelId="{164A2456-DF11-48A0-ADAE-4919D06081C9}">
      <dgm:prSet/>
      <dgm:spPr/>
      <dgm:t>
        <a:bodyPr/>
        <a:lstStyle/>
        <a:p>
          <a:r>
            <a:rPr lang="en-US"/>
            <a:t>Worked for an organization struggling to shift from CapEx to OpEx</a:t>
          </a:r>
        </a:p>
      </dgm:t>
    </dgm:pt>
    <dgm:pt modelId="{434B9106-20BE-485A-AC51-25293348815F}" type="parTrans" cxnId="{8F2E1642-D132-4733-82EC-54A8EAAA3A43}">
      <dgm:prSet/>
      <dgm:spPr/>
      <dgm:t>
        <a:bodyPr/>
        <a:lstStyle/>
        <a:p>
          <a:endParaRPr lang="en-US"/>
        </a:p>
      </dgm:t>
    </dgm:pt>
    <dgm:pt modelId="{7C2247F8-476A-41E4-99C1-E410A31D1CA3}" type="sibTrans" cxnId="{8F2E1642-D132-4733-82EC-54A8EAAA3A43}">
      <dgm:prSet/>
      <dgm:spPr/>
      <dgm:t>
        <a:bodyPr/>
        <a:lstStyle/>
        <a:p>
          <a:endParaRPr lang="en-US"/>
        </a:p>
      </dgm:t>
    </dgm:pt>
    <dgm:pt modelId="{03F0E99B-39A4-4901-8A0E-E83A9F902621}">
      <dgm:prSet/>
      <dgm:spPr/>
      <dgm:t>
        <a:bodyPr/>
        <a:lstStyle/>
        <a:p>
          <a:r>
            <a:rPr lang="en-US"/>
            <a:t>Helped a company realize the benefits of geographic distribution in Azure</a:t>
          </a:r>
        </a:p>
      </dgm:t>
    </dgm:pt>
    <dgm:pt modelId="{760CF011-2096-4E16-BC80-4A55AB426A7C}" type="parTrans" cxnId="{4C323CD3-AB24-46B3-809E-40504F31AFD4}">
      <dgm:prSet/>
      <dgm:spPr/>
      <dgm:t>
        <a:bodyPr/>
        <a:lstStyle/>
        <a:p>
          <a:endParaRPr lang="en-US"/>
        </a:p>
      </dgm:t>
    </dgm:pt>
    <dgm:pt modelId="{EA9D5795-5888-47A2-92B3-98AA0576FD7A}" type="sibTrans" cxnId="{4C323CD3-AB24-46B3-809E-40504F31AFD4}">
      <dgm:prSet/>
      <dgm:spPr/>
      <dgm:t>
        <a:bodyPr/>
        <a:lstStyle/>
        <a:p>
          <a:endParaRPr lang="en-US"/>
        </a:p>
      </dgm:t>
    </dgm:pt>
    <dgm:pt modelId="{DC2FD415-D3B2-4373-9EB9-B812695E4E43}">
      <dgm:prSet/>
      <dgm:spPr/>
      <dgm:t>
        <a:bodyPr/>
        <a:lstStyle/>
        <a:p>
          <a:r>
            <a:rPr lang="en-US"/>
            <a:t>My one bit of guidance to you</a:t>
          </a:r>
        </a:p>
      </dgm:t>
    </dgm:pt>
    <dgm:pt modelId="{D036A81D-1932-4CDA-A34A-A809D1C838D2}" type="parTrans" cxnId="{9E64B1C5-D178-48B3-A0A6-D27677FBFA64}">
      <dgm:prSet/>
      <dgm:spPr/>
      <dgm:t>
        <a:bodyPr/>
        <a:lstStyle/>
        <a:p>
          <a:endParaRPr lang="en-US"/>
        </a:p>
      </dgm:t>
    </dgm:pt>
    <dgm:pt modelId="{3E1F3A0D-0F7F-4FFA-A170-CB14C2816669}" type="sibTrans" cxnId="{9E64B1C5-D178-48B3-A0A6-D27677FBFA64}">
      <dgm:prSet/>
      <dgm:spPr/>
      <dgm:t>
        <a:bodyPr/>
        <a:lstStyle/>
        <a:p>
          <a:endParaRPr lang="en-US"/>
        </a:p>
      </dgm:t>
    </dgm:pt>
    <dgm:pt modelId="{BD46AE63-D68C-4D7A-8305-2B3EDA4D6CDB}" type="pres">
      <dgm:prSet presAssocID="{C6593850-B08C-49C3-9638-162CC06B983A}" presName="root" presStyleCnt="0">
        <dgm:presLayoutVars>
          <dgm:dir/>
          <dgm:resizeHandles val="exact"/>
        </dgm:presLayoutVars>
      </dgm:prSet>
      <dgm:spPr/>
    </dgm:pt>
    <dgm:pt modelId="{C5272045-7C0C-40A0-A2CC-23B32433713C}" type="pres">
      <dgm:prSet presAssocID="{C6593850-B08C-49C3-9638-162CC06B983A}" presName="container" presStyleCnt="0">
        <dgm:presLayoutVars>
          <dgm:dir/>
          <dgm:resizeHandles val="exact"/>
        </dgm:presLayoutVars>
      </dgm:prSet>
      <dgm:spPr/>
    </dgm:pt>
    <dgm:pt modelId="{059F58F6-F4F5-4DC0-89DB-F6F738F29FC5}" type="pres">
      <dgm:prSet presAssocID="{6D64D453-D3CF-4730-9C37-F2C156C3477C}" presName="compNode" presStyleCnt="0"/>
      <dgm:spPr/>
    </dgm:pt>
    <dgm:pt modelId="{802FED0D-1933-4969-B16C-BA58B959F6D2}" type="pres">
      <dgm:prSet presAssocID="{6D64D453-D3CF-4730-9C37-F2C156C3477C}" presName="iconBgRect" presStyleLbl="bgShp" presStyleIdx="0" presStyleCnt="6"/>
      <dgm:spPr/>
    </dgm:pt>
    <dgm:pt modelId="{1C14D8BE-B559-497A-BA83-DED6E51A8CD9}" type="pres">
      <dgm:prSet presAssocID="{6D64D453-D3CF-4730-9C37-F2C156C3477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DF4297FE-DD52-468D-A21D-8D9264058F68}" type="pres">
      <dgm:prSet presAssocID="{6D64D453-D3CF-4730-9C37-F2C156C3477C}" presName="spaceRect" presStyleCnt="0"/>
      <dgm:spPr/>
    </dgm:pt>
    <dgm:pt modelId="{558C79B9-6718-4BBC-9286-D1F3D76FCAD9}" type="pres">
      <dgm:prSet presAssocID="{6D64D453-D3CF-4730-9C37-F2C156C3477C}" presName="textRect" presStyleLbl="revTx" presStyleIdx="0" presStyleCnt="6">
        <dgm:presLayoutVars>
          <dgm:chMax val="1"/>
          <dgm:chPref val="1"/>
        </dgm:presLayoutVars>
      </dgm:prSet>
      <dgm:spPr/>
    </dgm:pt>
    <dgm:pt modelId="{58312A65-F3C8-4033-99D7-C1E6EFFA2573}" type="pres">
      <dgm:prSet presAssocID="{5C1132BB-5517-4075-9174-4D89960CA0BB}" presName="sibTrans" presStyleLbl="sibTrans2D1" presStyleIdx="0" presStyleCnt="0"/>
      <dgm:spPr/>
    </dgm:pt>
    <dgm:pt modelId="{182691E9-6046-419B-AC01-50BF0497858A}" type="pres">
      <dgm:prSet presAssocID="{ECDE2F78-1F69-4A1B-8569-54A23CBA5CC1}" presName="compNode" presStyleCnt="0"/>
      <dgm:spPr/>
    </dgm:pt>
    <dgm:pt modelId="{4BA97931-F0E6-4C4A-B120-6EE278DD2C7C}" type="pres">
      <dgm:prSet presAssocID="{ECDE2F78-1F69-4A1B-8569-54A23CBA5CC1}" presName="iconBgRect" presStyleLbl="bgShp" presStyleIdx="1" presStyleCnt="6"/>
      <dgm:spPr/>
    </dgm:pt>
    <dgm:pt modelId="{55A16EFA-6E65-44AA-8FAC-673FAD3B8366}" type="pres">
      <dgm:prSet presAssocID="{ECDE2F78-1F69-4A1B-8569-54A23CBA5C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E671ECEB-A72B-4C2C-B95E-2D287A279BEF}" type="pres">
      <dgm:prSet presAssocID="{ECDE2F78-1F69-4A1B-8569-54A23CBA5CC1}" presName="spaceRect" presStyleCnt="0"/>
      <dgm:spPr/>
    </dgm:pt>
    <dgm:pt modelId="{D1346CDA-64FB-4033-86D1-2D1AEE02F842}" type="pres">
      <dgm:prSet presAssocID="{ECDE2F78-1F69-4A1B-8569-54A23CBA5CC1}" presName="textRect" presStyleLbl="revTx" presStyleIdx="1" presStyleCnt="6">
        <dgm:presLayoutVars>
          <dgm:chMax val="1"/>
          <dgm:chPref val="1"/>
        </dgm:presLayoutVars>
      </dgm:prSet>
      <dgm:spPr/>
    </dgm:pt>
    <dgm:pt modelId="{A871DBD7-B05A-4FA2-BCB1-4A64D2DDC8B2}" type="pres">
      <dgm:prSet presAssocID="{E740EB10-F8B8-4D00-80AA-8EBEFA6C6175}" presName="sibTrans" presStyleLbl="sibTrans2D1" presStyleIdx="0" presStyleCnt="0"/>
      <dgm:spPr/>
    </dgm:pt>
    <dgm:pt modelId="{C974775C-5B34-4F35-9659-3C2A56A49339}" type="pres">
      <dgm:prSet presAssocID="{CE555DA7-03F3-43DF-B299-058B565E8487}" presName="compNode" presStyleCnt="0"/>
      <dgm:spPr/>
    </dgm:pt>
    <dgm:pt modelId="{EBF96E1B-D81A-4E34-8254-DAEC6B820AEA}" type="pres">
      <dgm:prSet presAssocID="{CE555DA7-03F3-43DF-B299-058B565E8487}" presName="iconBgRect" presStyleLbl="bgShp" presStyleIdx="2" presStyleCnt="6"/>
      <dgm:spPr/>
    </dgm:pt>
    <dgm:pt modelId="{8DDC2C0D-6F10-46F2-B819-CE737524A37C}" type="pres">
      <dgm:prSet presAssocID="{CE555DA7-03F3-43DF-B299-058B565E84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C31B5388-67F4-41E9-A4FF-D3911F2E1889}" type="pres">
      <dgm:prSet presAssocID="{CE555DA7-03F3-43DF-B299-058B565E8487}" presName="spaceRect" presStyleCnt="0"/>
      <dgm:spPr/>
    </dgm:pt>
    <dgm:pt modelId="{7D5464C4-E22F-4264-92FC-B4FA4B43B808}" type="pres">
      <dgm:prSet presAssocID="{CE555DA7-03F3-43DF-B299-058B565E8487}" presName="textRect" presStyleLbl="revTx" presStyleIdx="2" presStyleCnt="6">
        <dgm:presLayoutVars>
          <dgm:chMax val="1"/>
          <dgm:chPref val="1"/>
        </dgm:presLayoutVars>
      </dgm:prSet>
      <dgm:spPr/>
    </dgm:pt>
    <dgm:pt modelId="{70E2430A-AA9C-48FA-A9C1-EF129B2385AB}" type="pres">
      <dgm:prSet presAssocID="{310E1B1C-D8D7-4EE3-8C0C-3550C9E0881A}" presName="sibTrans" presStyleLbl="sibTrans2D1" presStyleIdx="0" presStyleCnt="0"/>
      <dgm:spPr/>
    </dgm:pt>
    <dgm:pt modelId="{E0AEC071-8C2E-4C31-9668-87BF73B49368}" type="pres">
      <dgm:prSet presAssocID="{164A2456-DF11-48A0-ADAE-4919D06081C9}" presName="compNode" presStyleCnt="0"/>
      <dgm:spPr/>
    </dgm:pt>
    <dgm:pt modelId="{3B653A6A-79CE-4C99-AB7D-894BBC73D8EB}" type="pres">
      <dgm:prSet presAssocID="{164A2456-DF11-48A0-ADAE-4919D06081C9}" presName="iconBgRect" presStyleLbl="bgShp" presStyleIdx="3" presStyleCnt="6"/>
      <dgm:spPr/>
    </dgm:pt>
    <dgm:pt modelId="{6F993D0A-DD7E-4089-B443-A8B2ABD5767A}" type="pres">
      <dgm:prSet presAssocID="{164A2456-DF11-48A0-ADAE-4919D06081C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A8CF9A3B-2331-4060-BC8E-EC3B099D4A24}" type="pres">
      <dgm:prSet presAssocID="{164A2456-DF11-48A0-ADAE-4919D06081C9}" presName="spaceRect" presStyleCnt="0"/>
      <dgm:spPr/>
    </dgm:pt>
    <dgm:pt modelId="{200A6C3C-2C5C-4DB7-A61C-F12B5DDD9471}" type="pres">
      <dgm:prSet presAssocID="{164A2456-DF11-48A0-ADAE-4919D06081C9}" presName="textRect" presStyleLbl="revTx" presStyleIdx="3" presStyleCnt="6">
        <dgm:presLayoutVars>
          <dgm:chMax val="1"/>
          <dgm:chPref val="1"/>
        </dgm:presLayoutVars>
      </dgm:prSet>
      <dgm:spPr/>
    </dgm:pt>
    <dgm:pt modelId="{6A1CC170-86F6-4891-AE26-1F097C327B43}" type="pres">
      <dgm:prSet presAssocID="{7C2247F8-476A-41E4-99C1-E410A31D1CA3}" presName="sibTrans" presStyleLbl="sibTrans2D1" presStyleIdx="0" presStyleCnt="0"/>
      <dgm:spPr/>
    </dgm:pt>
    <dgm:pt modelId="{6870E38A-F5D7-4ABD-9E66-500284E06349}" type="pres">
      <dgm:prSet presAssocID="{03F0E99B-39A4-4901-8A0E-E83A9F902621}" presName="compNode" presStyleCnt="0"/>
      <dgm:spPr/>
    </dgm:pt>
    <dgm:pt modelId="{6C0BB152-73F2-43A1-B74D-D478C2C05F1B}" type="pres">
      <dgm:prSet presAssocID="{03F0E99B-39A4-4901-8A0E-E83A9F902621}" presName="iconBgRect" presStyleLbl="bgShp" presStyleIdx="4" presStyleCnt="6"/>
      <dgm:spPr/>
    </dgm:pt>
    <dgm:pt modelId="{AE0B4DDA-BBFF-45A0-A730-F2D298C5BB73}" type="pres">
      <dgm:prSet presAssocID="{03F0E99B-39A4-4901-8A0E-E83A9F9026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A61CAA2D-2EB2-479C-AA00-B773DAB1155D}" type="pres">
      <dgm:prSet presAssocID="{03F0E99B-39A4-4901-8A0E-E83A9F902621}" presName="spaceRect" presStyleCnt="0"/>
      <dgm:spPr/>
    </dgm:pt>
    <dgm:pt modelId="{6058454F-CF94-46AF-89A9-8C6C3D8F0696}" type="pres">
      <dgm:prSet presAssocID="{03F0E99B-39A4-4901-8A0E-E83A9F902621}" presName="textRect" presStyleLbl="revTx" presStyleIdx="4" presStyleCnt="6">
        <dgm:presLayoutVars>
          <dgm:chMax val="1"/>
          <dgm:chPref val="1"/>
        </dgm:presLayoutVars>
      </dgm:prSet>
      <dgm:spPr/>
    </dgm:pt>
    <dgm:pt modelId="{AB933D3E-2D64-4802-AA45-A7C90611A0FF}" type="pres">
      <dgm:prSet presAssocID="{EA9D5795-5888-47A2-92B3-98AA0576FD7A}" presName="sibTrans" presStyleLbl="sibTrans2D1" presStyleIdx="0" presStyleCnt="0"/>
      <dgm:spPr/>
    </dgm:pt>
    <dgm:pt modelId="{76DC4C4F-BD5C-42EA-A397-19896BD651BA}" type="pres">
      <dgm:prSet presAssocID="{DC2FD415-D3B2-4373-9EB9-B812695E4E43}" presName="compNode" presStyleCnt="0"/>
      <dgm:spPr/>
    </dgm:pt>
    <dgm:pt modelId="{CFAE078B-4459-4EC0-93C6-AB2E5B956296}" type="pres">
      <dgm:prSet presAssocID="{DC2FD415-D3B2-4373-9EB9-B812695E4E43}" presName="iconBgRect" presStyleLbl="bgShp" presStyleIdx="5" presStyleCnt="6"/>
      <dgm:spPr/>
    </dgm:pt>
    <dgm:pt modelId="{36B47438-CE0B-4CA5-BD84-D9031763812A}" type="pres">
      <dgm:prSet presAssocID="{DC2FD415-D3B2-4373-9EB9-B812695E4E4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chitecture"/>
        </a:ext>
      </dgm:extLst>
    </dgm:pt>
    <dgm:pt modelId="{F25D3C0C-3028-4DFA-B228-945D9DBD960D}" type="pres">
      <dgm:prSet presAssocID="{DC2FD415-D3B2-4373-9EB9-B812695E4E43}" presName="spaceRect" presStyleCnt="0"/>
      <dgm:spPr/>
    </dgm:pt>
    <dgm:pt modelId="{D4FB8E10-84B6-4375-A510-05295232FA4B}" type="pres">
      <dgm:prSet presAssocID="{DC2FD415-D3B2-4373-9EB9-B812695E4E43}" presName="textRect" presStyleLbl="revTx" presStyleIdx="5" presStyleCnt="6">
        <dgm:presLayoutVars>
          <dgm:chMax val="1"/>
          <dgm:chPref val="1"/>
        </dgm:presLayoutVars>
      </dgm:prSet>
      <dgm:spPr/>
    </dgm:pt>
  </dgm:ptLst>
  <dgm:cxnLst>
    <dgm:cxn modelId="{20C50B05-9AF5-48B0-AECD-41525B30AB9B}" type="presOf" srcId="{ECDE2F78-1F69-4A1B-8569-54A23CBA5CC1}" destId="{D1346CDA-64FB-4033-86D1-2D1AEE02F842}" srcOrd="0" destOrd="0" presId="urn:microsoft.com/office/officeart/2018/2/layout/IconCircleList"/>
    <dgm:cxn modelId="{0E5F4909-F4E5-4688-B02B-A63282377B2B}" type="presOf" srcId="{310E1B1C-D8D7-4EE3-8C0C-3550C9E0881A}" destId="{70E2430A-AA9C-48FA-A9C1-EF129B2385AB}" srcOrd="0" destOrd="0" presId="urn:microsoft.com/office/officeart/2018/2/layout/IconCircleList"/>
    <dgm:cxn modelId="{4B484C21-B763-47E1-A2DC-4812CCBF845D}" type="presOf" srcId="{7C2247F8-476A-41E4-99C1-E410A31D1CA3}" destId="{6A1CC170-86F6-4891-AE26-1F097C327B43}" srcOrd="0" destOrd="0" presId="urn:microsoft.com/office/officeart/2018/2/layout/IconCircleList"/>
    <dgm:cxn modelId="{8F2E1642-D132-4733-82EC-54A8EAAA3A43}" srcId="{C6593850-B08C-49C3-9638-162CC06B983A}" destId="{164A2456-DF11-48A0-ADAE-4919D06081C9}" srcOrd="3" destOrd="0" parTransId="{434B9106-20BE-485A-AC51-25293348815F}" sibTransId="{7C2247F8-476A-41E4-99C1-E410A31D1CA3}"/>
    <dgm:cxn modelId="{E3A37343-2369-4590-8474-3B22AE10E481}" srcId="{C6593850-B08C-49C3-9638-162CC06B983A}" destId="{ECDE2F78-1F69-4A1B-8569-54A23CBA5CC1}" srcOrd="1" destOrd="0" parTransId="{8553AB90-F155-43AC-8766-00213FD3B15A}" sibTransId="{E740EB10-F8B8-4D00-80AA-8EBEFA6C6175}"/>
    <dgm:cxn modelId="{95ECC56F-5575-4A62-8F8F-94FAD3390D7C}" type="presOf" srcId="{164A2456-DF11-48A0-ADAE-4919D06081C9}" destId="{200A6C3C-2C5C-4DB7-A61C-F12B5DDD9471}" srcOrd="0" destOrd="0" presId="urn:microsoft.com/office/officeart/2018/2/layout/IconCircleList"/>
    <dgm:cxn modelId="{6BCBBB76-3F96-45E8-9018-B7927537110F}" type="presOf" srcId="{6D64D453-D3CF-4730-9C37-F2C156C3477C}" destId="{558C79B9-6718-4BBC-9286-D1F3D76FCAD9}" srcOrd="0" destOrd="0" presId="urn:microsoft.com/office/officeart/2018/2/layout/IconCircleList"/>
    <dgm:cxn modelId="{5E276782-A139-4C71-952B-DBE225C8E2C1}" srcId="{C6593850-B08C-49C3-9638-162CC06B983A}" destId="{CE555DA7-03F3-43DF-B299-058B565E8487}" srcOrd="2" destOrd="0" parTransId="{1F839B65-45E5-4768-9891-478CDE90D0CB}" sibTransId="{310E1B1C-D8D7-4EE3-8C0C-3550C9E0881A}"/>
    <dgm:cxn modelId="{5D7BA99C-569A-4DF6-A0E2-7A4A36B87056}" type="presOf" srcId="{5C1132BB-5517-4075-9174-4D89960CA0BB}" destId="{58312A65-F3C8-4033-99D7-C1E6EFFA2573}" srcOrd="0" destOrd="0" presId="urn:microsoft.com/office/officeart/2018/2/layout/IconCircleList"/>
    <dgm:cxn modelId="{26EDA09D-CBC4-47BF-B52C-A8A8F162E572}" type="presOf" srcId="{03F0E99B-39A4-4901-8A0E-E83A9F902621}" destId="{6058454F-CF94-46AF-89A9-8C6C3D8F0696}" srcOrd="0" destOrd="0" presId="urn:microsoft.com/office/officeart/2018/2/layout/IconCircleList"/>
    <dgm:cxn modelId="{16D429A0-9F3B-4BB8-8262-3D2F71A87619}" type="presOf" srcId="{E740EB10-F8B8-4D00-80AA-8EBEFA6C6175}" destId="{A871DBD7-B05A-4FA2-BCB1-4A64D2DDC8B2}" srcOrd="0" destOrd="0" presId="urn:microsoft.com/office/officeart/2018/2/layout/IconCircleList"/>
    <dgm:cxn modelId="{44ACE3A9-71BC-4B6D-88AF-FA8AE1D3595F}" type="presOf" srcId="{DC2FD415-D3B2-4373-9EB9-B812695E4E43}" destId="{D4FB8E10-84B6-4375-A510-05295232FA4B}" srcOrd="0" destOrd="0" presId="urn:microsoft.com/office/officeart/2018/2/layout/IconCircleList"/>
    <dgm:cxn modelId="{429ECEC0-9509-451E-8308-70C532B7EC68}" type="presOf" srcId="{C6593850-B08C-49C3-9638-162CC06B983A}" destId="{BD46AE63-D68C-4D7A-8305-2B3EDA4D6CDB}" srcOrd="0" destOrd="0" presId="urn:microsoft.com/office/officeart/2018/2/layout/IconCircleList"/>
    <dgm:cxn modelId="{9E64B1C5-D178-48B3-A0A6-D27677FBFA64}" srcId="{C6593850-B08C-49C3-9638-162CC06B983A}" destId="{DC2FD415-D3B2-4373-9EB9-B812695E4E43}" srcOrd="5" destOrd="0" parTransId="{D036A81D-1932-4CDA-A34A-A809D1C838D2}" sibTransId="{3E1F3A0D-0F7F-4FFA-A170-CB14C2816669}"/>
    <dgm:cxn modelId="{4C323CD3-AB24-46B3-809E-40504F31AFD4}" srcId="{C6593850-B08C-49C3-9638-162CC06B983A}" destId="{03F0E99B-39A4-4901-8A0E-E83A9F902621}" srcOrd="4" destOrd="0" parTransId="{760CF011-2096-4E16-BC80-4A55AB426A7C}" sibTransId="{EA9D5795-5888-47A2-92B3-98AA0576FD7A}"/>
    <dgm:cxn modelId="{3C113FD9-75C0-4A0B-8563-7E12BB752D60}" type="presOf" srcId="{CE555DA7-03F3-43DF-B299-058B565E8487}" destId="{7D5464C4-E22F-4264-92FC-B4FA4B43B808}" srcOrd="0" destOrd="0" presId="urn:microsoft.com/office/officeart/2018/2/layout/IconCircleList"/>
    <dgm:cxn modelId="{4B0132E5-547A-412E-8BF0-EAFB7EBE9134}" type="presOf" srcId="{EA9D5795-5888-47A2-92B3-98AA0576FD7A}" destId="{AB933D3E-2D64-4802-AA45-A7C90611A0FF}" srcOrd="0" destOrd="0" presId="urn:microsoft.com/office/officeart/2018/2/layout/IconCircleList"/>
    <dgm:cxn modelId="{BB44ECFD-0A30-4528-8541-ADE7D60FAEC2}" srcId="{C6593850-B08C-49C3-9638-162CC06B983A}" destId="{6D64D453-D3CF-4730-9C37-F2C156C3477C}" srcOrd="0" destOrd="0" parTransId="{8C98EC48-2E59-41B5-A613-08EC73D14712}" sibTransId="{5C1132BB-5517-4075-9174-4D89960CA0BB}"/>
    <dgm:cxn modelId="{8F73FCBA-0DDE-4BF8-AB2B-B5DBD102748B}" type="presParOf" srcId="{BD46AE63-D68C-4D7A-8305-2B3EDA4D6CDB}" destId="{C5272045-7C0C-40A0-A2CC-23B32433713C}" srcOrd="0" destOrd="0" presId="urn:microsoft.com/office/officeart/2018/2/layout/IconCircleList"/>
    <dgm:cxn modelId="{0C1224B7-390A-4509-85B2-3C4F97027344}" type="presParOf" srcId="{C5272045-7C0C-40A0-A2CC-23B32433713C}" destId="{059F58F6-F4F5-4DC0-89DB-F6F738F29FC5}" srcOrd="0" destOrd="0" presId="urn:microsoft.com/office/officeart/2018/2/layout/IconCircleList"/>
    <dgm:cxn modelId="{83B32131-CCED-4678-9617-E021519F5EF3}" type="presParOf" srcId="{059F58F6-F4F5-4DC0-89DB-F6F738F29FC5}" destId="{802FED0D-1933-4969-B16C-BA58B959F6D2}" srcOrd="0" destOrd="0" presId="urn:microsoft.com/office/officeart/2018/2/layout/IconCircleList"/>
    <dgm:cxn modelId="{36F2FB05-FB56-46C6-9B5F-2B0133277E0D}" type="presParOf" srcId="{059F58F6-F4F5-4DC0-89DB-F6F738F29FC5}" destId="{1C14D8BE-B559-497A-BA83-DED6E51A8CD9}" srcOrd="1" destOrd="0" presId="urn:microsoft.com/office/officeart/2018/2/layout/IconCircleList"/>
    <dgm:cxn modelId="{A3FAAA69-D9F1-47E2-A580-81900D92B9E9}" type="presParOf" srcId="{059F58F6-F4F5-4DC0-89DB-F6F738F29FC5}" destId="{DF4297FE-DD52-468D-A21D-8D9264058F68}" srcOrd="2" destOrd="0" presId="urn:microsoft.com/office/officeart/2018/2/layout/IconCircleList"/>
    <dgm:cxn modelId="{FCCF243D-60C9-475D-A688-B25D206D6179}" type="presParOf" srcId="{059F58F6-F4F5-4DC0-89DB-F6F738F29FC5}" destId="{558C79B9-6718-4BBC-9286-D1F3D76FCAD9}" srcOrd="3" destOrd="0" presId="urn:microsoft.com/office/officeart/2018/2/layout/IconCircleList"/>
    <dgm:cxn modelId="{C9AEBE87-0C11-4929-A3E4-89E1B81C21E9}" type="presParOf" srcId="{C5272045-7C0C-40A0-A2CC-23B32433713C}" destId="{58312A65-F3C8-4033-99D7-C1E6EFFA2573}" srcOrd="1" destOrd="0" presId="urn:microsoft.com/office/officeart/2018/2/layout/IconCircleList"/>
    <dgm:cxn modelId="{6E9BA9A8-9684-448C-96BE-4FE7A415077C}" type="presParOf" srcId="{C5272045-7C0C-40A0-A2CC-23B32433713C}" destId="{182691E9-6046-419B-AC01-50BF0497858A}" srcOrd="2" destOrd="0" presId="urn:microsoft.com/office/officeart/2018/2/layout/IconCircleList"/>
    <dgm:cxn modelId="{C42A6D31-EE75-40DF-A79F-6C41F699ECD1}" type="presParOf" srcId="{182691E9-6046-419B-AC01-50BF0497858A}" destId="{4BA97931-F0E6-4C4A-B120-6EE278DD2C7C}" srcOrd="0" destOrd="0" presId="urn:microsoft.com/office/officeart/2018/2/layout/IconCircleList"/>
    <dgm:cxn modelId="{105796E5-5027-428B-91FA-71E85F8092F6}" type="presParOf" srcId="{182691E9-6046-419B-AC01-50BF0497858A}" destId="{55A16EFA-6E65-44AA-8FAC-673FAD3B8366}" srcOrd="1" destOrd="0" presId="urn:microsoft.com/office/officeart/2018/2/layout/IconCircleList"/>
    <dgm:cxn modelId="{9E282B31-785A-4AF8-84C4-27837D03046F}" type="presParOf" srcId="{182691E9-6046-419B-AC01-50BF0497858A}" destId="{E671ECEB-A72B-4C2C-B95E-2D287A279BEF}" srcOrd="2" destOrd="0" presId="urn:microsoft.com/office/officeart/2018/2/layout/IconCircleList"/>
    <dgm:cxn modelId="{3F5FF126-5408-43A2-A316-DB7620A4F5A2}" type="presParOf" srcId="{182691E9-6046-419B-AC01-50BF0497858A}" destId="{D1346CDA-64FB-4033-86D1-2D1AEE02F842}" srcOrd="3" destOrd="0" presId="urn:microsoft.com/office/officeart/2018/2/layout/IconCircleList"/>
    <dgm:cxn modelId="{FDA6022A-42BC-4C29-A1E4-DE72533462D6}" type="presParOf" srcId="{C5272045-7C0C-40A0-A2CC-23B32433713C}" destId="{A871DBD7-B05A-4FA2-BCB1-4A64D2DDC8B2}" srcOrd="3" destOrd="0" presId="urn:microsoft.com/office/officeart/2018/2/layout/IconCircleList"/>
    <dgm:cxn modelId="{A32A780D-07D3-4B20-8FC0-F77ED27FE7F8}" type="presParOf" srcId="{C5272045-7C0C-40A0-A2CC-23B32433713C}" destId="{C974775C-5B34-4F35-9659-3C2A56A49339}" srcOrd="4" destOrd="0" presId="urn:microsoft.com/office/officeart/2018/2/layout/IconCircleList"/>
    <dgm:cxn modelId="{7FF13231-782F-4818-B0D4-08733C73F820}" type="presParOf" srcId="{C974775C-5B34-4F35-9659-3C2A56A49339}" destId="{EBF96E1B-D81A-4E34-8254-DAEC6B820AEA}" srcOrd="0" destOrd="0" presId="urn:microsoft.com/office/officeart/2018/2/layout/IconCircleList"/>
    <dgm:cxn modelId="{7A52D708-C2A3-4AAE-85A2-5B807C75DAEC}" type="presParOf" srcId="{C974775C-5B34-4F35-9659-3C2A56A49339}" destId="{8DDC2C0D-6F10-46F2-B819-CE737524A37C}" srcOrd="1" destOrd="0" presId="urn:microsoft.com/office/officeart/2018/2/layout/IconCircleList"/>
    <dgm:cxn modelId="{8CE7AEA7-44A5-4A87-B062-89962CF485D3}" type="presParOf" srcId="{C974775C-5B34-4F35-9659-3C2A56A49339}" destId="{C31B5388-67F4-41E9-A4FF-D3911F2E1889}" srcOrd="2" destOrd="0" presId="urn:microsoft.com/office/officeart/2018/2/layout/IconCircleList"/>
    <dgm:cxn modelId="{B5BB7A1A-8BE2-4673-A55F-188361E1E16D}" type="presParOf" srcId="{C974775C-5B34-4F35-9659-3C2A56A49339}" destId="{7D5464C4-E22F-4264-92FC-B4FA4B43B808}" srcOrd="3" destOrd="0" presId="urn:microsoft.com/office/officeart/2018/2/layout/IconCircleList"/>
    <dgm:cxn modelId="{51BA45C6-F4F7-408C-8678-CAA0E21BCBBC}" type="presParOf" srcId="{C5272045-7C0C-40A0-A2CC-23B32433713C}" destId="{70E2430A-AA9C-48FA-A9C1-EF129B2385AB}" srcOrd="5" destOrd="0" presId="urn:microsoft.com/office/officeart/2018/2/layout/IconCircleList"/>
    <dgm:cxn modelId="{473F8B8F-F4CD-414C-B4CE-384CD2469C8C}" type="presParOf" srcId="{C5272045-7C0C-40A0-A2CC-23B32433713C}" destId="{E0AEC071-8C2E-4C31-9668-87BF73B49368}" srcOrd="6" destOrd="0" presId="urn:microsoft.com/office/officeart/2018/2/layout/IconCircleList"/>
    <dgm:cxn modelId="{BEA3F4AE-A026-4FB4-92A3-A62E4C8E3562}" type="presParOf" srcId="{E0AEC071-8C2E-4C31-9668-87BF73B49368}" destId="{3B653A6A-79CE-4C99-AB7D-894BBC73D8EB}" srcOrd="0" destOrd="0" presId="urn:microsoft.com/office/officeart/2018/2/layout/IconCircleList"/>
    <dgm:cxn modelId="{E040FDB7-9DB9-404C-8006-DDBEE2D34F95}" type="presParOf" srcId="{E0AEC071-8C2E-4C31-9668-87BF73B49368}" destId="{6F993D0A-DD7E-4089-B443-A8B2ABD5767A}" srcOrd="1" destOrd="0" presId="urn:microsoft.com/office/officeart/2018/2/layout/IconCircleList"/>
    <dgm:cxn modelId="{65042D42-2CA3-4B19-8D6B-03751219382D}" type="presParOf" srcId="{E0AEC071-8C2E-4C31-9668-87BF73B49368}" destId="{A8CF9A3B-2331-4060-BC8E-EC3B099D4A24}" srcOrd="2" destOrd="0" presId="urn:microsoft.com/office/officeart/2018/2/layout/IconCircleList"/>
    <dgm:cxn modelId="{EFBD4A40-30B8-409E-8FC5-FA107E754305}" type="presParOf" srcId="{E0AEC071-8C2E-4C31-9668-87BF73B49368}" destId="{200A6C3C-2C5C-4DB7-A61C-F12B5DDD9471}" srcOrd="3" destOrd="0" presId="urn:microsoft.com/office/officeart/2018/2/layout/IconCircleList"/>
    <dgm:cxn modelId="{16715EC0-E899-42E0-A253-ADA44CC4B142}" type="presParOf" srcId="{C5272045-7C0C-40A0-A2CC-23B32433713C}" destId="{6A1CC170-86F6-4891-AE26-1F097C327B43}" srcOrd="7" destOrd="0" presId="urn:microsoft.com/office/officeart/2018/2/layout/IconCircleList"/>
    <dgm:cxn modelId="{E05578EF-0DFB-4542-BA97-550CBBD83D4F}" type="presParOf" srcId="{C5272045-7C0C-40A0-A2CC-23B32433713C}" destId="{6870E38A-F5D7-4ABD-9E66-500284E06349}" srcOrd="8" destOrd="0" presId="urn:microsoft.com/office/officeart/2018/2/layout/IconCircleList"/>
    <dgm:cxn modelId="{C8C86D90-2C9E-4A08-8C87-94D90FEE8603}" type="presParOf" srcId="{6870E38A-F5D7-4ABD-9E66-500284E06349}" destId="{6C0BB152-73F2-43A1-B74D-D478C2C05F1B}" srcOrd="0" destOrd="0" presId="urn:microsoft.com/office/officeart/2018/2/layout/IconCircleList"/>
    <dgm:cxn modelId="{FAD79EC6-1569-4DA7-8074-6811507D925A}" type="presParOf" srcId="{6870E38A-F5D7-4ABD-9E66-500284E06349}" destId="{AE0B4DDA-BBFF-45A0-A730-F2D298C5BB73}" srcOrd="1" destOrd="0" presId="urn:microsoft.com/office/officeart/2018/2/layout/IconCircleList"/>
    <dgm:cxn modelId="{65FC318F-F3C5-4434-B5D0-3979B83830D5}" type="presParOf" srcId="{6870E38A-F5D7-4ABD-9E66-500284E06349}" destId="{A61CAA2D-2EB2-479C-AA00-B773DAB1155D}" srcOrd="2" destOrd="0" presId="urn:microsoft.com/office/officeart/2018/2/layout/IconCircleList"/>
    <dgm:cxn modelId="{9254D925-7824-400E-B1EA-871BAF1281C2}" type="presParOf" srcId="{6870E38A-F5D7-4ABD-9E66-500284E06349}" destId="{6058454F-CF94-46AF-89A9-8C6C3D8F0696}" srcOrd="3" destOrd="0" presId="urn:microsoft.com/office/officeart/2018/2/layout/IconCircleList"/>
    <dgm:cxn modelId="{63EA1630-5634-4F59-9FDD-738F43B65BDC}" type="presParOf" srcId="{C5272045-7C0C-40A0-A2CC-23B32433713C}" destId="{AB933D3E-2D64-4802-AA45-A7C90611A0FF}" srcOrd="9" destOrd="0" presId="urn:microsoft.com/office/officeart/2018/2/layout/IconCircleList"/>
    <dgm:cxn modelId="{DB0C0EE0-36B9-4D9B-8024-335CE66D87CB}" type="presParOf" srcId="{C5272045-7C0C-40A0-A2CC-23B32433713C}" destId="{76DC4C4F-BD5C-42EA-A397-19896BD651BA}" srcOrd="10" destOrd="0" presId="urn:microsoft.com/office/officeart/2018/2/layout/IconCircleList"/>
    <dgm:cxn modelId="{C6D618E1-A83E-48E3-AEB5-8BBB381CD94F}" type="presParOf" srcId="{76DC4C4F-BD5C-42EA-A397-19896BD651BA}" destId="{CFAE078B-4459-4EC0-93C6-AB2E5B956296}" srcOrd="0" destOrd="0" presId="urn:microsoft.com/office/officeart/2018/2/layout/IconCircleList"/>
    <dgm:cxn modelId="{3145BF41-34AB-4F08-8470-42B095FB5796}" type="presParOf" srcId="{76DC4C4F-BD5C-42EA-A397-19896BD651BA}" destId="{36B47438-CE0B-4CA5-BD84-D9031763812A}" srcOrd="1" destOrd="0" presId="urn:microsoft.com/office/officeart/2018/2/layout/IconCircleList"/>
    <dgm:cxn modelId="{D2F7FC24-A92C-4AE0-A185-F9C19A0A0D8C}" type="presParOf" srcId="{76DC4C4F-BD5C-42EA-A397-19896BD651BA}" destId="{F25D3C0C-3028-4DFA-B228-945D9DBD960D}" srcOrd="2" destOrd="0" presId="urn:microsoft.com/office/officeart/2018/2/layout/IconCircleList"/>
    <dgm:cxn modelId="{A858C3AB-9AE1-4798-BEB1-DDCE9C5C69E1}" type="presParOf" srcId="{76DC4C4F-BD5C-42EA-A397-19896BD651BA}" destId="{D4FB8E10-84B6-4375-A510-05295232FA4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CF4BC-0536-4BB5-88F5-6762A132FB55}">
      <dsp:nvSpPr>
        <dsp:cNvPr id="0" name=""/>
        <dsp:cNvSpPr/>
      </dsp:nvSpPr>
      <dsp:spPr>
        <a:xfrm>
          <a:off x="1388" y="450803"/>
          <a:ext cx="1745163" cy="9982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Fundamentals</a:t>
          </a:r>
        </a:p>
      </dsp:txBody>
      <dsp:txXfrm>
        <a:off x="1388" y="450803"/>
        <a:ext cx="1745163" cy="665492"/>
      </dsp:txXfrm>
    </dsp:sp>
    <dsp:sp modelId="{5A4C4851-DC50-4B1C-8B42-EBA9E523E7EE}">
      <dsp:nvSpPr>
        <dsp:cNvPr id="0" name=""/>
        <dsp:cNvSpPr/>
      </dsp:nvSpPr>
      <dsp:spPr>
        <a:xfrm>
          <a:off x="358831"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Azure Value Prop</a:t>
          </a:r>
        </a:p>
        <a:p>
          <a:pPr marL="171450" lvl="1" indent="-171450" algn="l" defTabSz="755650">
            <a:lnSpc>
              <a:spcPct val="90000"/>
            </a:lnSpc>
            <a:spcBef>
              <a:spcPct val="0"/>
            </a:spcBef>
            <a:spcAft>
              <a:spcPct val="15000"/>
            </a:spcAft>
            <a:buChar char="•"/>
          </a:pPr>
          <a:r>
            <a:rPr lang="en-US" sz="1700" kern="1200" dirty="0"/>
            <a:t>MBA Perspective</a:t>
          </a:r>
        </a:p>
      </dsp:txBody>
      <dsp:txXfrm>
        <a:off x="397369" y="1154834"/>
        <a:ext cx="1668087" cy="1238723"/>
      </dsp:txXfrm>
    </dsp:sp>
    <dsp:sp modelId="{F03D0B22-5B6E-4F70-8758-21D13046B732}">
      <dsp:nvSpPr>
        <dsp:cNvPr id="0" name=""/>
        <dsp:cNvSpPr/>
      </dsp:nvSpPr>
      <dsp:spPr>
        <a:xfrm>
          <a:off x="2011112" y="566302"/>
          <a:ext cx="560868" cy="43449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11112" y="653201"/>
        <a:ext cx="430520" cy="260697"/>
      </dsp:txXfrm>
    </dsp:sp>
    <dsp:sp modelId="{1DEB6655-66D7-4FAE-BC9F-BDED7CB17AF6}">
      <dsp:nvSpPr>
        <dsp:cNvPr id="0" name=""/>
        <dsp:cNvSpPr/>
      </dsp:nvSpPr>
      <dsp:spPr>
        <a:xfrm>
          <a:off x="2804794" y="450803"/>
          <a:ext cx="1745163" cy="99823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Mini-ADS</a:t>
          </a:r>
        </a:p>
      </dsp:txBody>
      <dsp:txXfrm>
        <a:off x="2804794" y="450803"/>
        <a:ext cx="1745163" cy="665492"/>
      </dsp:txXfrm>
    </dsp:sp>
    <dsp:sp modelId="{3422381E-5926-48F1-90F4-48982EC7504F}">
      <dsp:nvSpPr>
        <dsp:cNvPr id="0" name=""/>
        <dsp:cNvSpPr/>
      </dsp:nvSpPr>
      <dsp:spPr>
        <a:xfrm>
          <a:off x="3162237"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Requirements</a:t>
          </a:r>
        </a:p>
        <a:p>
          <a:pPr marL="171450" lvl="1" indent="-171450" algn="l" defTabSz="755650">
            <a:lnSpc>
              <a:spcPct val="90000"/>
            </a:lnSpc>
            <a:spcBef>
              <a:spcPct val="0"/>
            </a:spcBef>
            <a:spcAft>
              <a:spcPct val="15000"/>
            </a:spcAft>
            <a:buChar char="•"/>
          </a:pPr>
          <a:r>
            <a:rPr lang="en-US" sz="1700" kern="1200" dirty="0"/>
            <a:t>Design</a:t>
          </a:r>
        </a:p>
      </dsp:txBody>
      <dsp:txXfrm>
        <a:off x="3200775" y="1154834"/>
        <a:ext cx="1668087" cy="1238723"/>
      </dsp:txXfrm>
    </dsp:sp>
    <dsp:sp modelId="{181C048C-E9B0-4DB8-B065-A890FDF263D1}">
      <dsp:nvSpPr>
        <dsp:cNvPr id="0" name=""/>
        <dsp:cNvSpPr/>
      </dsp:nvSpPr>
      <dsp:spPr>
        <a:xfrm>
          <a:off x="4814517" y="566302"/>
          <a:ext cx="560868" cy="43449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14517" y="653201"/>
        <a:ext cx="430520" cy="260697"/>
      </dsp:txXfrm>
    </dsp:sp>
    <dsp:sp modelId="{F31E74B5-F96B-4053-BA2F-140A05A23AF0}">
      <dsp:nvSpPr>
        <dsp:cNvPr id="0" name=""/>
        <dsp:cNvSpPr/>
      </dsp:nvSpPr>
      <dsp:spPr>
        <a:xfrm>
          <a:off x="5608199" y="450803"/>
          <a:ext cx="1745163" cy="99823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Mini-ADS</a:t>
          </a:r>
        </a:p>
      </dsp:txBody>
      <dsp:txXfrm>
        <a:off x="5608199" y="450803"/>
        <a:ext cx="1745163" cy="665492"/>
      </dsp:txXfrm>
    </dsp:sp>
    <dsp:sp modelId="{82368D93-C343-4107-9746-FE47AFB96BF0}">
      <dsp:nvSpPr>
        <dsp:cNvPr id="0" name=""/>
        <dsp:cNvSpPr/>
      </dsp:nvSpPr>
      <dsp:spPr>
        <a:xfrm>
          <a:off x="5965642"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Hands-on </a:t>
          </a:r>
          <a:r>
            <a:rPr lang="en-US" sz="1700" kern="1200" dirty="0" err="1"/>
            <a:t>PoC</a:t>
          </a:r>
          <a:endParaRPr lang="en-US" sz="1700" kern="1200" dirty="0"/>
        </a:p>
      </dsp:txBody>
      <dsp:txXfrm>
        <a:off x="6004180" y="1154834"/>
        <a:ext cx="1668087" cy="1238723"/>
      </dsp:txXfrm>
    </dsp:sp>
    <dsp:sp modelId="{6EBA67D5-1D32-4A1A-8B3B-755B746577FE}">
      <dsp:nvSpPr>
        <dsp:cNvPr id="0" name=""/>
        <dsp:cNvSpPr/>
      </dsp:nvSpPr>
      <dsp:spPr>
        <a:xfrm>
          <a:off x="7617923" y="566302"/>
          <a:ext cx="560868" cy="43449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17923" y="653201"/>
        <a:ext cx="430520" cy="260697"/>
      </dsp:txXfrm>
    </dsp:sp>
    <dsp:sp modelId="{BEF50396-3689-4A4B-8403-85615B06F371}">
      <dsp:nvSpPr>
        <dsp:cNvPr id="0" name=""/>
        <dsp:cNvSpPr/>
      </dsp:nvSpPr>
      <dsp:spPr>
        <a:xfrm>
          <a:off x="8411604" y="450803"/>
          <a:ext cx="1745163" cy="9982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Solution Presentation</a:t>
          </a:r>
        </a:p>
      </dsp:txBody>
      <dsp:txXfrm>
        <a:off x="8411604" y="450803"/>
        <a:ext cx="1745163" cy="665492"/>
      </dsp:txXfrm>
    </dsp:sp>
    <dsp:sp modelId="{C74007FF-6C19-496E-8560-7132942987A1}">
      <dsp:nvSpPr>
        <dsp:cNvPr id="0" name=""/>
        <dsp:cNvSpPr/>
      </dsp:nvSpPr>
      <dsp:spPr>
        <a:xfrm>
          <a:off x="8769047"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Table to table</a:t>
          </a:r>
        </a:p>
      </dsp:txBody>
      <dsp:txXfrm>
        <a:off x="8807585" y="1154834"/>
        <a:ext cx="1668087" cy="1238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ED0D-1933-4969-B16C-BA58B959F6D2}">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4D8BE-B559-497A-BA83-DED6E51A8CD9}">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8C79B9-6718-4BBC-9286-D1F3D76FCAD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20+ years in technical positions across multiple industries, from Department of Defense to insurance to education</a:t>
          </a:r>
        </a:p>
      </dsp:txBody>
      <dsp:txXfrm>
        <a:off x="1172126" y="908559"/>
        <a:ext cx="2114937" cy="897246"/>
      </dsp:txXfrm>
    </dsp:sp>
    <dsp:sp modelId="{4BA97931-F0E6-4C4A-B120-6EE278DD2C7C}">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16EFA-6E65-44AA-8FAC-673FAD3B8366}">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46CDA-64FB-4033-86D1-2D1AEE02F842}">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Earned my MBA in 2016 from the Krannert School of Management at Purdue University</a:t>
          </a:r>
        </a:p>
      </dsp:txBody>
      <dsp:txXfrm>
        <a:off x="4745088" y="908559"/>
        <a:ext cx="2114937" cy="897246"/>
      </dsp:txXfrm>
    </dsp:sp>
    <dsp:sp modelId="{EBF96E1B-D81A-4E34-8254-DAEC6B820AEA}">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C2C0D-6F10-46F2-B819-CE737524A37C}">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464C4-E22F-4264-92FC-B4FA4B43B808}">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Seen first-hand the business transformation through the return of innovation enable by Azure</a:t>
          </a:r>
        </a:p>
      </dsp:txBody>
      <dsp:txXfrm>
        <a:off x="8318049" y="908559"/>
        <a:ext cx="2114937" cy="897246"/>
      </dsp:txXfrm>
    </dsp:sp>
    <dsp:sp modelId="{3B653A6A-79CE-4C99-AB7D-894BBC73D8EB}">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93D0A-DD7E-4089-B443-A8B2ABD5767A}">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A6C3C-2C5C-4DB7-A61C-F12B5DDD9471}">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Worked for an organization struggling to shift from CapEx to OpEx</a:t>
          </a:r>
        </a:p>
      </dsp:txBody>
      <dsp:txXfrm>
        <a:off x="1172126" y="2545532"/>
        <a:ext cx="2114937" cy="897246"/>
      </dsp:txXfrm>
    </dsp:sp>
    <dsp:sp modelId="{6C0BB152-73F2-43A1-B74D-D478C2C05F1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B4DDA-BBFF-45A0-A730-F2D298C5BB73}">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8454F-CF94-46AF-89A9-8C6C3D8F069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Helped a company realize the benefits of geographic distribution in Azure</a:t>
          </a:r>
        </a:p>
      </dsp:txBody>
      <dsp:txXfrm>
        <a:off x="4745088" y="2545532"/>
        <a:ext cx="2114937" cy="897246"/>
      </dsp:txXfrm>
    </dsp:sp>
    <dsp:sp modelId="{CFAE078B-4459-4EC0-93C6-AB2E5B956296}">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47438-CE0B-4CA5-BD84-D9031763812A}">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FB8E10-84B6-4375-A510-05295232FA4B}">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My one bit of guidance to you</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3D6E1-3867-4012-A54A-E73AA63472A2}"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70E04-7DF7-469E-9D79-1B106FED65FC}" type="slidenum">
              <a:rPr lang="en-US" smtClean="0"/>
              <a:t>‹#›</a:t>
            </a:fld>
            <a:endParaRPr lang="en-US"/>
          </a:p>
        </p:txBody>
      </p:sp>
    </p:spTree>
    <p:extLst>
      <p:ext uri="{BB962C8B-B14F-4D97-AF65-F5344CB8AC3E}">
        <p14:creationId xmlns:p14="http://schemas.microsoft.com/office/powerpoint/2010/main" val="270294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370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15</a:t>
            </a:fld>
            <a:endParaRPr lang="en-US"/>
          </a:p>
        </p:txBody>
      </p:sp>
    </p:spTree>
    <p:extLst>
      <p:ext uri="{BB962C8B-B14F-4D97-AF65-F5344CB8AC3E}">
        <p14:creationId xmlns:p14="http://schemas.microsoft.com/office/powerpoint/2010/main" val="361058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16</a:t>
            </a:fld>
            <a:endParaRPr lang="en-US"/>
          </a:p>
        </p:txBody>
      </p:sp>
    </p:spTree>
    <p:extLst>
      <p:ext uri="{BB962C8B-B14F-4D97-AF65-F5344CB8AC3E}">
        <p14:creationId xmlns:p14="http://schemas.microsoft.com/office/powerpoint/2010/main" val="183185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70E04-7DF7-469E-9D79-1B106FED65FC}" type="slidenum">
              <a:rPr lang="en-US" smtClean="0"/>
              <a:t>4</a:t>
            </a:fld>
            <a:endParaRPr lang="en-US"/>
          </a:p>
        </p:txBody>
      </p:sp>
    </p:spTree>
    <p:extLst>
      <p:ext uri="{BB962C8B-B14F-4D97-AF65-F5344CB8AC3E}">
        <p14:creationId xmlns:p14="http://schemas.microsoft.com/office/powerpoint/2010/main" val="210328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 set of integrated cloud offerings, from IaaS to PaaS to SaaS.</a:t>
            </a:r>
          </a:p>
          <a:p>
            <a:pPr marL="171450" indent="-171450">
              <a:buFont typeface="Arial" panose="020B0604020202020204" pitchFamily="34" charset="0"/>
              <a:buChar char="•"/>
            </a:pPr>
            <a:r>
              <a:rPr lang="en-US" dirty="0"/>
              <a:t>Unmatched global scale (54 regions available in 140 countries)</a:t>
            </a:r>
          </a:p>
          <a:p>
            <a:pPr marL="171450" indent="-171450">
              <a:buFont typeface="Arial" panose="020B0604020202020204" pitchFamily="34" charset="0"/>
              <a:buChar char="•"/>
            </a:pPr>
            <a:r>
              <a:rPr lang="en-US" dirty="0"/>
              <a:t>Built-in security + comprehensive compliance certifications</a:t>
            </a:r>
          </a:p>
          <a:p>
            <a:pPr marL="171450" indent="-171450">
              <a:buFont typeface="Arial" panose="020B0604020202020204" pitchFamily="34" charset="0"/>
              <a:buChar char="•"/>
            </a:pPr>
            <a:r>
              <a:rPr lang="en-US" dirty="0"/>
              <a:t>Analytics and built-in intelligence</a:t>
            </a:r>
          </a:p>
        </p:txBody>
      </p:sp>
      <p:sp>
        <p:nvSpPr>
          <p:cNvPr id="4" name="Slide Number Placeholder 3"/>
          <p:cNvSpPr>
            <a:spLocks noGrp="1"/>
          </p:cNvSpPr>
          <p:nvPr>
            <p:ph type="sldNum" sz="quarter" idx="5"/>
          </p:nvPr>
        </p:nvSpPr>
        <p:spPr/>
        <p:txBody>
          <a:bodyPr/>
          <a:lstStyle/>
          <a:p>
            <a:fld id="{89670E04-7DF7-469E-9D79-1B106FED65FC}" type="slidenum">
              <a:rPr lang="en-US" smtClean="0"/>
              <a:t>6</a:t>
            </a:fld>
            <a:endParaRPr lang="en-US"/>
          </a:p>
        </p:txBody>
      </p:sp>
    </p:spTree>
    <p:extLst>
      <p:ext uri="{BB962C8B-B14F-4D97-AF65-F5344CB8AC3E}">
        <p14:creationId xmlns:p14="http://schemas.microsoft.com/office/powerpoint/2010/main" val="254108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Removal of infrastructure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Cost savings through smaller IT footprint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Integration with Office 365, Microsoft Dynamics 365, Power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Comprehensive analytics capabilities allow companies to better understand their customers and how they are using their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Easy to quickly enhance applications by chaining Azure services and using serverless technologies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indent="0">
              <a:buNone/>
            </a:pPr>
            <a:r>
              <a:rPr lang="en-US" dirty="0"/>
              <a:t>If we define a value proposition as the benefits a customer gains from your products and services, then…</a:t>
            </a:r>
          </a:p>
          <a:p>
            <a:pPr marL="0" indent="0">
              <a:buNone/>
            </a:pPr>
            <a:r>
              <a:rPr lang="en-US" dirty="0"/>
              <a:t>The Azure value proposition is that it enables organization to remain focused on delivering on their value proposition.</a:t>
            </a:r>
          </a:p>
        </p:txBody>
      </p:sp>
      <p:sp>
        <p:nvSpPr>
          <p:cNvPr id="4" name="Slide Number Placeholder 3"/>
          <p:cNvSpPr>
            <a:spLocks noGrp="1"/>
          </p:cNvSpPr>
          <p:nvPr>
            <p:ph type="sldNum" sz="quarter" idx="5"/>
          </p:nvPr>
        </p:nvSpPr>
        <p:spPr/>
        <p:txBody>
          <a:bodyPr/>
          <a:lstStyle/>
          <a:p>
            <a:fld id="{89670E04-7DF7-469E-9D79-1B106FED65FC}" type="slidenum">
              <a:rPr lang="en-US" smtClean="0"/>
              <a:t>7</a:t>
            </a:fld>
            <a:endParaRPr lang="en-US"/>
          </a:p>
        </p:txBody>
      </p:sp>
    </p:spTree>
    <p:extLst>
      <p:ext uri="{BB962C8B-B14F-4D97-AF65-F5344CB8AC3E}">
        <p14:creationId xmlns:p14="http://schemas.microsoft.com/office/powerpoint/2010/main" val="361771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413765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Whiteboards and Surface Hub support the type of collaboration you’ll need for a successful ADS. </a:t>
            </a:r>
            <a:br>
              <a:rPr lang="en-US" sz="1200">
                <a:latin typeface="+mn-lt"/>
              </a:rPr>
            </a:br>
            <a:endParaRPr lang="en-US" sz="1200">
              <a:latin typeface="+mn-lt"/>
            </a:endParaRPr>
          </a:p>
          <a:p>
            <a:r>
              <a:rPr lang="en-US" sz="1200">
                <a:latin typeface="+mn-lt"/>
              </a:rPr>
              <a:t>Focus on your stakeholders, use the whiteboard as a tool for recording ideas, and get approval at each step before moving forward. </a:t>
            </a: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1. Project goal</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Write down the project goal to help focus everyone to the desired outcomes. </a:t>
            </a:r>
          </a:p>
          <a:p>
            <a:r>
              <a:rPr lang="en-US" sz="1200" b="1" i="0" u="none" strike="noStrike" kern="1200" baseline="0">
                <a:solidFill>
                  <a:schemeClr val="tx1"/>
                </a:solidFill>
                <a:latin typeface="+mn-lt"/>
                <a:ea typeface="+mn-ea"/>
                <a:cs typeface="+mn-cs"/>
              </a:rPr>
              <a:t>2. Requirements and concerns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a:solidFill>
                  <a:schemeClr val="tx1"/>
                </a:solidFill>
                <a:latin typeface="+mn-lt"/>
                <a:ea typeface="+mn-ea"/>
                <a:cs typeface="+mn-cs"/>
              </a:rPr>
              <a:t>3. Parking lot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a:solidFill>
                  <a:schemeClr val="tx1"/>
                </a:solidFill>
                <a:latin typeface="+mn-lt"/>
                <a:ea typeface="+mn-ea"/>
                <a:cs typeface="+mn-cs"/>
              </a:rPr>
              <a:t>4. Current state</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a:solidFill>
                  <a:schemeClr val="tx1"/>
                </a:solidFill>
                <a:latin typeface="+mn-lt"/>
                <a:ea typeface="+mn-ea"/>
                <a:cs typeface="+mn-cs"/>
              </a:rPr>
              <a:t>5. Future vision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a:solidFill>
                  <a:schemeClr val="tx1"/>
                </a:solidFill>
                <a:latin typeface="+mn-lt"/>
                <a:ea typeface="+mn-ea"/>
                <a:cs typeface="+mn-cs"/>
              </a:rPr>
              <a:t>6. Implementation plan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a:solidFill>
                  <a:schemeClr val="tx1"/>
                </a:solidFill>
                <a:latin typeface="+mn-lt"/>
                <a:ea typeface="+mn-ea"/>
                <a:cs typeface="+mn-cs"/>
              </a:rPr>
              <a:t>7. Next steps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Assign immediate action items during the meeting.</a:t>
            </a:r>
          </a:p>
          <a:p>
            <a:r>
              <a:rPr lang="en-US" sz="1200" b="1" i="0" u="none" strike="noStrike" kern="1200" baseline="0">
                <a:solidFill>
                  <a:schemeClr val="tx1"/>
                </a:solidFill>
                <a:latin typeface="+mn-lt"/>
                <a:ea typeface="+mn-ea"/>
                <a:cs typeface="+mn-cs"/>
              </a:rPr>
              <a:t>8. Wrap-up</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e-commerce website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5"/>
          </p:nvPr>
        </p:nvSpPr>
        <p:spPr/>
        <p:txBody>
          <a:bodyPr/>
          <a:lstStyle/>
          <a:p>
            <a:fld id="{89670E04-7DF7-469E-9D79-1B106FED65FC}" type="slidenum">
              <a:rPr lang="en-US" smtClean="0"/>
              <a:t>14</a:t>
            </a:fld>
            <a:endParaRPr lang="en-US"/>
          </a:p>
        </p:txBody>
      </p:sp>
    </p:spTree>
    <p:extLst>
      <p:ext uri="{BB962C8B-B14F-4D97-AF65-F5344CB8AC3E}">
        <p14:creationId xmlns:p14="http://schemas.microsoft.com/office/powerpoint/2010/main" val="2711669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EF50-FF7E-4E28-AAC8-F5FE43B90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B08968-AFCB-41A8-A4B3-72C3BAE31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B2A11-FF3A-4B39-965A-8A08A395970A}"/>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1AFF6F23-5434-4736-AC55-61F520915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08E9F-009D-43DE-BD13-F62762E79B5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02365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DDB4-9DCF-4542-85E4-2C16D4CF9F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FD707-4509-4898-AA61-C90544D4E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3E984-A93F-4BB7-86DF-2BD2B16F44CB}"/>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9BFF7C3E-0224-4613-9061-A5465A4A5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DFC01-F598-4BB3-9E10-57403860231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366706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1F5D1-B429-40FB-89D3-AB338CF4D3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AE678-02A9-44AB-A051-CD8E4BAE3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753B7-D606-4A79-946A-9B25558BDF0C}"/>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14C02C96-4B78-4301-B485-8367F402E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4D067-B79B-4B9E-A1EB-170614D7A57D}"/>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8806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76506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68225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8201101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14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394750862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477194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169293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882055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B70-A708-4A5A-B8AB-4E49489CD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FE859-5F71-4F6C-B4B1-356F94E2E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BCDA1-FF29-4571-A6E1-031E605B34CB}"/>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6E522770-FCEC-4F40-9F58-F3C59DF28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334A-C31C-4B5A-9B65-A275A244BE26}"/>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047218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57778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37529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613774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4017470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187718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0943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082438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63959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310880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4940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B2C5-60A9-4FAD-947F-EF451FD29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A7C6E-048A-4272-A72E-AFBD7198A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1E236-0350-400E-81FE-15A4B5970BE9}"/>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20A9627E-2BD2-45F4-9337-8EADF8DCB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C7CC-9878-4F1C-86FA-C602D1A1FF0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15834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028447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45622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73443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8281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0678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1909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996620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400657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96317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48697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C4DB-EF3A-4730-93F9-13DEE6FB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813A5B-7D83-4638-81CD-52BE107A3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3A02A-8AB7-4701-9D01-32CEED16D9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8E3C9-0B08-472D-B832-D0839E7958AE}"/>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2B138F09-B996-4B1B-A514-310FDA4A7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F70FA-EDDE-4D16-9C5B-94457A27335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654827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063289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99571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117810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66655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16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6214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2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546-82B8-42D9-9B9F-DB2C37139F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1E502-E63F-4B2C-B2D1-AFB93D1BE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C36A9-BD5E-49A5-B24B-13D79438E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BEC26-6791-448D-B26D-88F5A2CB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238C5-2A3C-4517-A229-BEB04EB45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6B284-F5D9-4A98-8813-DECB8CA71641}"/>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8" name="Footer Placeholder 7">
            <a:extLst>
              <a:ext uri="{FF2B5EF4-FFF2-40B4-BE49-F238E27FC236}">
                <a16:creationId xmlns:a16="http://schemas.microsoft.com/office/drawing/2014/main" id="{224263BC-DA47-462A-A653-98B6B165D2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7FB35-D342-42AB-AC84-09B83347483E}"/>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883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B1D-6AE9-43C9-8281-C4473BF28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DA8371-3BA1-4295-BBEA-82366D2E3FB6}"/>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4" name="Footer Placeholder 3">
            <a:extLst>
              <a:ext uri="{FF2B5EF4-FFF2-40B4-BE49-F238E27FC236}">
                <a16:creationId xmlns:a16="http://schemas.microsoft.com/office/drawing/2014/main" id="{4CE72A59-BFAE-47E7-9788-EDC25D8BD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F5F4C-9590-49EA-AC56-0656529064E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51394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6430B-BD51-44E2-84AA-C797C907AAE4}"/>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3" name="Footer Placeholder 2">
            <a:extLst>
              <a:ext uri="{FF2B5EF4-FFF2-40B4-BE49-F238E27FC236}">
                <a16:creationId xmlns:a16="http://schemas.microsoft.com/office/drawing/2014/main" id="{AC1EF496-654A-4804-959C-1FC1EFABE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31547A-B778-4606-B1C1-1ADFF2019161}"/>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87176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A866-3E44-4353-A435-6AF660F89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228641-4D0C-43E3-B798-872CE9AD9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3757D6-FEC3-4C37-8149-6B52B3A01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D9A5B-3F82-44C6-A459-D85D62DA22C7}"/>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21ED8C0B-2411-4B91-8E96-CD4431583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D61F7-95EA-47D3-B000-53CF2A77754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73317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213B-559B-41E2-AB2E-41B116CE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0A8264-FE7A-43A0-90E9-5BE6FAAD0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F46286-8878-43F5-B4BD-6F9ECCC09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EA955-EDBE-4680-AB8B-ADE20E9F4C12}"/>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4F7B885B-39D9-45F9-8C05-468025FF3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CC4FA-56ED-402C-BA0A-99F7D59090C9}"/>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184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2ACBE-6C06-40F2-8E6F-D2D04698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1F79D4-CE7D-4A81-9C5D-35E28AA80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3EE31-15A7-4BE9-A2FE-C18B79ACF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05D645BF-863A-486D-9C01-043C9589F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9B175-6695-4609-B147-05BEE5811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E6FBD-B2CC-4361-AA95-573F580358AD}" type="slidenum">
              <a:rPr lang="en-US" smtClean="0"/>
              <a:t>‹#›</a:t>
            </a:fld>
            <a:endParaRPr lang="en-US"/>
          </a:p>
        </p:txBody>
      </p:sp>
    </p:spTree>
    <p:extLst>
      <p:ext uri="{BB962C8B-B14F-4D97-AF65-F5344CB8AC3E}">
        <p14:creationId xmlns:p14="http://schemas.microsoft.com/office/powerpoint/2010/main" val="2128000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2" r:id="rId13"/>
    <p:sldLayoutId id="2147483693" r:id="rId14"/>
    <p:sldLayoutId id="2147483694"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665841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bit.ly/cc-mba-guid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bit.ly/cc-mba-la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mailto:CloudCoreMba-07@solliancecc.onmicrosoft.com" TargetMode="External"/><Relationship Id="rId3" Type="http://schemas.openxmlformats.org/officeDocument/2006/relationships/hyperlink" Target="mailto:CloudCoreMba-02@solliancecc.onmicrosoft.com" TargetMode="External"/><Relationship Id="rId7" Type="http://schemas.openxmlformats.org/officeDocument/2006/relationships/hyperlink" Target="mailto:CloudCoreMba-06@solliancecc.onmicrosoft.com" TargetMode="External"/><Relationship Id="rId12" Type="http://schemas.openxmlformats.org/officeDocument/2006/relationships/hyperlink" Target="http://bit.ly/cc-mba-deck" TargetMode="External"/><Relationship Id="rId2" Type="http://schemas.openxmlformats.org/officeDocument/2006/relationships/hyperlink" Target="mailto:CloudCoreMba-01@solliancecc.onmicrosoft.com" TargetMode="External"/><Relationship Id="rId1" Type="http://schemas.openxmlformats.org/officeDocument/2006/relationships/slideLayout" Target="../slideLayouts/slideLayout2.xml"/><Relationship Id="rId6" Type="http://schemas.openxmlformats.org/officeDocument/2006/relationships/hyperlink" Target="mailto:CloudCoreMba-05@solliancecc.onmicrosoft.com" TargetMode="External"/><Relationship Id="rId11" Type="http://schemas.openxmlformats.org/officeDocument/2006/relationships/hyperlink" Target="mailto:CloudCoreMba-10@solliancecc.onmicrosoft.com" TargetMode="External"/><Relationship Id="rId5" Type="http://schemas.openxmlformats.org/officeDocument/2006/relationships/hyperlink" Target="mailto:CloudCoreMba-04@solliancecc.onmicrosoft.com" TargetMode="External"/><Relationship Id="rId10" Type="http://schemas.openxmlformats.org/officeDocument/2006/relationships/hyperlink" Target="mailto:CloudCoreMba-09@solliancecc.onmicrosoft.com" TargetMode="External"/><Relationship Id="rId4" Type="http://schemas.openxmlformats.org/officeDocument/2006/relationships/hyperlink" Target="mailto:CloudCoreMba-03@solliancecc.onmicrosoft.com" TargetMode="External"/><Relationship Id="rId9" Type="http://schemas.openxmlformats.org/officeDocument/2006/relationships/hyperlink" Target="mailto:CloudCoreMba-08@solliancecc.on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endParaRPr lang="en-US" dirty="0"/>
          </a:p>
        </p:txBody>
      </p:sp>
      <p:sp>
        <p:nvSpPr>
          <p:cNvPr id="8" name="Text Placeholder 7"/>
          <p:cNvSpPr>
            <a:spLocks noGrp="1"/>
          </p:cNvSpPr>
          <p:nvPr>
            <p:ph type="body" sz="quarter" idx="13"/>
          </p:nvPr>
        </p:nvSpPr>
        <p:spPr>
          <a:xfrm>
            <a:off x="609982" y="1105383"/>
            <a:ext cx="10502136" cy="3724568"/>
          </a:xfrm>
        </p:spPr>
        <p:txBody>
          <a:bodyPr/>
          <a:lstStyle/>
          <a:p>
            <a:r>
              <a:rPr lang="en-US" dirty="0"/>
              <a:t>Cloud Core MBA</a:t>
            </a:r>
          </a:p>
          <a:p>
            <a:r>
              <a:rPr lang="en-US" dirty="0"/>
              <a:t>Azure Architecture Design Session</a:t>
            </a:r>
          </a:p>
          <a:p>
            <a:endParaRPr lang="en-US" dirty="0"/>
          </a:p>
        </p:txBody>
      </p:sp>
    </p:spTree>
    <p:extLst>
      <p:ext uri="{BB962C8B-B14F-4D97-AF65-F5344CB8AC3E}">
        <p14:creationId xmlns:p14="http://schemas.microsoft.com/office/powerpoint/2010/main" val="2837714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1652520"/>
            <a:ext cx="4795873" cy="4173450"/>
          </a:xfrm>
        </p:spPr>
        <p:txBody>
          <a:bodyPr/>
          <a:lstStyle/>
          <a:p>
            <a:r>
              <a:rPr lang="en-US" sz="2400" spc="0">
                <a:latin typeface="+mn-lt"/>
                <a:cs typeface="+mn-cs"/>
              </a:rPr>
              <a:t>The goal for the customer, is to get a solution designed and deployed. </a:t>
            </a:r>
            <a:br>
              <a:rPr lang="en-US" sz="2400" spc="0">
                <a:latin typeface="+mn-lt"/>
                <a:cs typeface="+mn-cs"/>
              </a:rPr>
            </a:br>
            <a:br>
              <a:rPr lang="en-US" sz="2400" spc="0">
                <a:latin typeface="+mn-lt"/>
                <a:cs typeface="+mn-cs"/>
              </a:rPr>
            </a:br>
            <a:r>
              <a:rPr lang="en-US" sz="2400" spc="0">
                <a:latin typeface="+mn-lt"/>
                <a:cs typeface="+mn-cs"/>
              </a:rPr>
              <a:t>Increasing Azure consumption is the Microsoft goal. </a:t>
            </a:r>
            <a:br>
              <a:rPr lang="en-US" sz="2400" spc="0">
                <a:latin typeface="+mn-lt"/>
                <a:cs typeface="+mn-cs"/>
              </a:rPr>
            </a:br>
            <a:br>
              <a:rPr lang="en-US" sz="2400" spc="0">
                <a:latin typeface="+mn-lt"/>
                <a:cs typeface="+mn-cs"/>
              </a:rPr>
            </a:br>
            <a:r>
              <a:rPr lang="en-US" sz="2400" spc="0">
                <a:latin typeface="+mn-lt"/>
                <a:cs typeface="+mn-cs"/>
              </a:rPr>
              <a:t>The ADS supports both goals, either via a pilot or direct production implementation, or through projects that de-risk critical aspects along the way.</a:t>
            </a: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98783"/>
            <a:ext cx="5453954" cy="128432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a:t>What are the</a:t>
            </a:r>
          </a:p>
          <a:p>
            <a:r>
              <a:rPr lang="en-US" sz="397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normAutofit/>
          </a:bodyPr>
          <a:lstStyle/>
          <a:p>
            <a:r>
              <a:rPr lang="en-US" sz="4000" dirty="0"/>
              <a:t>Example ADS activities including pre &amp; post work </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ext uri="{D42A27DB-BD31-4B8C-83A1-F6EECF244321}">
                <p14:modId xmlns:p14="http://schemas.microsoft.com/office/powerpoint/2010/main" val="3315418522"/>
              </p:ext>
            </p:extLst>
          </p:nvPr>
        </p:nvGraphicFramePr>
        <p:xfrm>
          <a:off x="461803" y="1513018"/>
          <a:ext cx="5212080" cy="1909318"/>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a:t>Befor</a:t>
                      </a:r>
                      <a:r>
                        <a:rPr lang="en-US" baseline="0"/>
                        <a:t>e the ADS</a:t>
                      </a:r>
                      <a:endParaRPr lang="en-US"/>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nvGraphicFramePr>
        <p:xfrm>
          <a:off x="6002378" y="1513018"/>
          <a:ext cx="5212080" cy="4349724"/>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a:t>During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Day 1</a:t>
                      </a:r>
                    </a:p>
                  </a:txBody>
                  <a:tcPr/>
                </a:tc>
                <a:extLst>
                  <a:ext uri="{0D108BD9-81ED-4DB2-BD59-A6C34878D82A}">
                    <a16:rowId xmlns:a16="http://schemas.microsoft.com/office/drawing/2014/main" val="10001"/>
                  </a:ext>
                </a:extLst>
              </a:tr>
              <a:tr h="629412">
                <a:tc>
                  <a:txBody>
                    <a:bodyPr/>
                    <a:lstStyle/>
                    <a:p>
                      <a:r>
                        <a:rPr lang="en-US"/>
                        <a:t>Detailed discovery</a:t>
                      </a:r>
                    </a:p>
                  </a:txBody>
                  <a:tcPr/>
                </a:tc>
                <a:tc>
                  <a:txBody>
                    <a:bodyPr/>
                    <a:lstStyle/>
                    <a:p>
                      <a:r>
                        <a:rPr lang="en-US"/>
                        <a:t>9:00 am - 12:00 pm</a:t>
                      </a:r>
                    </a:p>
                  </a:txBody>
                  <a:tcPr/>
                </a:tc>
                <a:extLst>
                  <a:ext uri="{0D108BD9-81ED-4DB2-BD59-A6C34878D82A}">
                    <a16:rowId xmlns:a16="http://schemas.microsoft.com/office/drawing/2014/main" val="10002"/>
                  </a:ext>
                </a:extLst>
              </a:tr>
              <a:tr h="370840">
                <a:tc>
                  <a:txBody>
                    <a:bodyPr/>
                    <a:lstStyle/>
                    <a:p>
                      <a:r>
                        <a:rPr lang="en-US"/>
                        <a:t>Envisioning</a:t>
                      </a:r>
                    </a:p>
                  </a:txBody>
                  <a:tcPr/>
                </a:tc>
                <a:tc>
                  <a:txBody>
                    <a:bodyPr/>
                    <a:lstStyle/>
                    <a:p>
                      <a:r>
                        <a:rPr lang="en-US"/>
                        <a:t>1:00 pm</a:t>
                      </a:r>
                      <a:r>
                        <a:rPr lang="en-US" baseline="0"/>
                        <a:t> - 5:00 pm</a:t>
                      </a:r>
                      <a:endParaRPr lang="en-US"/>
                    </a:p>
                  </a:txBody>
                  <a:tcPr/>
                </a:tc>
                <a:extLst>
                  <a:ext uri="{0D108BD9-81ED-4DB2-BD59-A6C34878D82A}">
                    <a16:rowId xmlns:a16="http://schemas.microsoft.com/office/drawing/2014/main" val="10003"/>
                  </a:ext>
                </a:extLst>
              </a:tr>
              <a:tr h="413232">
                <a:tc>
                  <a:txBody>
                    <a:bodyPr/>
                    <a:lstStyle/>
                    <a:p>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Day 2</a:t>
                      </a:r>
                    </a:p>
                  </a:txBody>
                  <a:tcPr/>
                </a:tc>
                <a:extLst>
                  <a:ext uri="{0D108BD9-81ED-4DB2-BD59-A6C34878D82A}">
                    <a16:rowId xmlns:a16="http://schemas.microsoft.com/office/drawing/2014/main" val="10004"/>
                  </a:ext>
                </a:extLst>
              </a:tr>
              <a:tr h="629412">
                <a:tc>
                  <a:txBody>
                    <a:bodyPr/>
                    <a:lstStyle/>
                    <a:p>
                      <a:r>
                        <a:rPr lang="en-US"/>
                        <a:t>Whiteboard </a:t>
                      </a:r>
                      <a:r>
                        <a:rPr lang="en-US" baseline="0"/>
                        <a:t>Candidate Architecture(s)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9:00 am - 12:00 pm</a:t>
                      </a:r>
                    </a:p>
                  </a:txBody>
                  <a:tcPr/>
                </a:tc>
                <a:extLst>
                  <a:ext uri="{0D108BD9-81ED-4DB2-BD59-A6C34878D82A}">
                    <a16:rowId xmlns:a16="http://schemas.microsoft.com/office/drawing/2014/main" val="10005"/>
                  </a:ext>
                </a:extLst>
              </a:tr>
              <a:tr h="629412">
                <a:tc>
                  <a:txBody>
                    <a:bodyPr/>
                    <a:lstStyle/>
                    <a:p>
                      <a:r>
                        <a:rPr lang="en-US"/>
                        <a:t>Identify</a:t>
                      </a:r>
                      <a:r>
                        <a:rPr lang="en-US" baseline="0"/>
                        <a:t> and define </a:t>
                      </a:r>
                      <a:r>
                        <a:rPr lang="en-US"/>
                        <a:t>POC</a:t>
                      </a:r>
                      <a:r>
                        <a:rPr lang="en-US" baseline="0"/>
                        <a:t> and Pilot(s)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1:00</a:t>
                      </a:r>
                      <a:r>
                        <a:rPr lang="en-US" baseline="0"/>
                        <a:t> pm </a:t>
                      </a:r>
                      <a:r>
                        <a:rPr lang="mr-IN" baseline="0"/>
                        <a:t>–</a:t>
                      </a:r>
                      <a:r>
                        <a:rPr lang="en-US" baseline="0"/>
                        <a:t> 4:00 pm</a:t>
                      </a:r>
                      <a:endParaRPr lang="en-US"/>
                    </a:p>
                  </a:txBody>
                  <a:tcPr/>
                </a:tc>
                <a:extLst>
                  <a:ext uri="{0D108BD9-81ED-4DB2-BD59-A6C34878D82A}">
                    <a16:rowId xmlns:a16="http://schemas.microsoft.com/office/drawing/2014/main" val="10006"/>
                  </a:ext>
                </a:extLst>
              </a:tr>
              <a:tr h="898398">
                <a:tc>
                  <a:txBody>
                    <a:bodyPr/>
                    <a:lstStyle/>
                    <a:p>
                      <a:r>
                        <a:rPr lang="en-US"/>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4:00</a:t>
                      </a:r>
                      <a:r>
                        <a:rPr lang="en-US" baseline="0"/>
                        <a:t> pm </a:t>
                      </a:r>
                      <a:r>
                        <a:rPr lang="mr-IN" baseline="0"/>
                        <a:t>–</a:t>
                      </a:r>
                      <a:r>
                        <a:rPr lang="en-US" baseline="0"/>
                        <a:t> 5:00 pm</a:t>
                      </a:r>
                      <a:endParaRPr lang="en-US"/>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3334638"/>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ext uri="{D42A27DB-BD31-4B8C-83A1-F6EECF244321}">
                <p14:modId xmlns:p14="http://schemas.microsoft.com/office/powerpoint/2010/main" val="1064292657"/>
              </p:ext>
            </p:extLst>
          </p:nvPr>
        </p:nvGraphicFramePr>
        <p:xfrm>
          <a:off x="461803" y="4480852"/>
          <a:ext cx="5212080" cy="1381760"/>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a:t>After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a:t>Create architecture</a:t>
                      </a:r>
                      <a:r>
                        <a:rPr lang="en-US" baseline="0"/>
                        <a:t> diagrams</a:t>
                      </a:r>
                      <a:endParaRPr lang="en-US"/>
                    </a:p>
                  </a:txBody>
                  <a:tcPr/>
                </a:tc>
                <a:tc>
                  <a:txBody>
                    <a:bodyPr/>
                    <a:lstStyle/>
                    <a:p>
                      <a:r>
                        <a:rPr lang="en-US"/>
                        <a:t>*Varies by project</a:t>
                      </a:r>
                    </a:p>
                  </a:txBody>
                  <a:tcPr/>
                </a:tc>
                <a:extLst>
                  <a:ext uri="{0D108BD9-81ED-4DB2-BD59-A6C34878D82A}">
                    <a16:rowId xmlns:a16="http://schemas.microsoft.com/office/drawing/2014/main" val="10001"/>
                  </a:ext>
                </a:extLst>
              </a:tr>
              <a:tr h="629412">
                <a:tc>
                  <a:txBody>
                    <a:bodyPr/>
                    <a:lstStyle/>
                    <a:p>
                      <a:r>
                        <a:rPr lang="en-US"/>
                        <a:t>Review architecture diagrams with ADS team</a:t>
                      </a:r>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5769185"/>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Tree>
    <p:extLst>
      <p:ext uri="{BB962C8B-B14F-4D97-AF65-F5344CB8AC3E}">
        <p14:creationId xmlns:p14="http://schemas.microsoft.com/office/powerpoint/2010/main" val="2902808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760902" y="1819620"/>
            <a:ext cx="10592898" cy="4930723"/>
          </a:xfrm>
          <a:prstGeom prst="rect">
            <a:avLst/>
          </a:prstGeom>
        </p:spPr>
      </p:pic>
      <p:sp>
        <p:nvSpPr>
          <p:cNvPr id="9" name="Oval 8">
            <a:extLst>
              <a:ext uri="{FF2B5EF4-FFF2-40B4-BE49-F238E27FC236}">
                <a16:creationId xmlns:a16="http://schemas.microsoft.com/office/drawing/2014/main" id="{D5814739-BE8A-4163-9045-35A6A9F91A28}"/>
              </a:ext>
            </a:extLst>
          </p:cNvPr>
          <p:cNvSpPr/>
          <p:nvPr/>
        </p:nvSpPr>
        <p:spPr bwMode="auto">
          <a:xfrm>
            <a:off x="1251857" y="1824379"/>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23AB94EC-D450-42BF-ADE5-9CFB405780F6}"/>
              </a:ext>
            </a:extLst>
          </p:cNvPr>
          <p:cNvSpPr/>
          <p:nvPr/>
        </p:nvSpPr>
        <p:spPr bwMode="auto">
          <a:xfrm>
            <a:off x="4870072" y="1298881"/>
            <a:ext cx="1651528"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Project Goal</a:t>
            </a:r>
          </a:p>
        </p:txBody>
      </p:sp>
      <p:sp>
        <p:nvSpPr>
          <p:cNvPr id="13" name="Speech Bubble: Rectangle 12">
            <a:extLst>
              <a:ext uri="{FF2B5EF4-FFF2-40B4-BE49-F238E27FC236}">
                <a16:creationId xmlns:a16="http://schemas.microsoft.com/office/drawing/2014/main" id="{40D1AE04-FD1F-4E67-B9E8-5791C85A2A04}"/>
              </a:ext>
            </a:extLst>
          </p:cNvPr>
          <p:cNvSpPr/>
          <p:nvPr/>
        </p:nvSpPr>
        <p:spPr bwMode="auto">
          <a:xfrm>
            <a:off x="7546558" y="1761019"/>
            <a:ext cx="1852121"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Requirements</a:t>
            </a:r>
          </a:p>
        </p:txBody>
      </p:sp>
      <p:sp>
        <p:nvSpPr>
          <p:cNvPr id="14" name="Oval 13">
            <a:extLst>
              <a:ext uri="{FF2B5EF4-FFF2-40B4-BE49-F238E27FC236}">
                <a16:creationId xmlns:a16="http://schemas.microsoft.com/office/drawing/2014/main" id="{B55525B9-4533-40C0-AB61-9EC2647EE214}"/>
              </a:ext>
            </a:extLst>
          </p:cNvPr>
          <p:cNvSpPr/>
          <p:nvPr/>
        </p:nvSpPr>
        <p:spPr bwMode="auto">
          <a:xfrm>
            <a:off x="2351994" y="3953216"/>
            <a:ext cx="457881" cy="371134"/>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11777D1-4AB7-4E19-B42F-452F0AD75AD6}"/>
              </a:ext>
            </a:extLst>
          </p:cNvPr>
          <p:cNvSpPr/>
          <p:nvPr/>
        </p:nvSpPr>
        <p:spPr bwMode="auto">
          <a:xfrm>
            <a:off x="6594325" y="3918094"/>
            <a:ext cx="457881" cy="40625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Speech Bubble: Rectangle 15">
            <a:extLst>
              <a:ext uri="{FF2B5EF4-FFF2-40B4-BE49-F238E27FC236}">
                <a16:creationId xmlns:a16="http://schemas.microsoft.com/office/drawing/2014/main" id="{288FF18B-D12D-4C75-95E6-D449E04CE6EB}"/>
              </a:ext>
            </a:extLst>
          </p:cNvPr>
          <p:cNvSpPr/>
          <p:nvPr/>
        </p:nvSpPr>
        <p:spPr bwMode="auto">
          <a:xfrm>
            <a:off x="5131290" y="5323369"/>
            <a:ext cx="1852121" cy="520739"/>
          </a:xfrm>
          <a:prstGeom prst="wedgeRectCallout">
            <a:avLst>
              <a:gd name="adj1" fmla="val 36575"/>
              <a:gd name="adj2" fmla="val -13674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Parking Lot</a:t>
            </a:r>
          </a:p>
        </p:txBody>
      </p:sp>
      <p:sp>
        <p:nvSpPr>
          <p:cNvPr id="17" name="Speech Bubble: Rectangle 16">
            <a:extLst>
              <a:ext uri="{FF2B5EF4-FFF2-40B4-BE49-F238E27FC236}">
                <a16:creationId xmlns:a16="http://schemas.microsoft.com/office/drawing/2014/main" id="{B9E8BF6D-2C6C-4611-BE4A-B5DDEA0C2BD9}"/>
              </a:ext>
            </a:extLst>
          </p:cNvPr>
          <p:cNvSpPr/>
          <p:nvPr/>
        </p:nvSpPr>
        <p:spPr bwMode="auto">
          <a:xfrm>
            <a:off x="2591367" y="3877221"/>
            <a:ext cx="1852121" cy="520739"/>
          </a:xfrm>
          <a:prstGeom prst="wedgeRectCallout">
            <a:avLst>
              <a:gd name="adj1" fmla="val 54575"/>
              <a:gd name="adj2" fmla="val -16967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Current State</a:t>
            </a:r>
          </a:p>
        </p:txBody>
      </p:sp>
      <p:sp>
        <p:nvSpPr>
          <p:cNvPr id="18" name="Speech Bubble: Rectangle 17">
            <a:extLst>
              <a:ext uri="{FF2B5EF4-FFF2-40B4-BE49-F238E27FC236}">
                <a16:creationId xmlns:a16="http://schemas.microsoft.com/office/drawing/2014/main" id="{854888EE-E2CB-480E-AAA6-CA0A074F3ADC}"/>
              </a:ext>
            </a:extLst>
          </p:cNvPr>
          <p:cNvSpPr/>
          <p:nvPr/>
        </p:nvSpPr>
        <p:spPr bwMode="auto">
          <a:xfrm>
            <a:off x="10156407" y="3154889"/>
            <a:ext cx="1852121" cy="520739"/>
          </a:xfrm>
          <a:prstGeom prst="wedgeRectCallout">
            <a:avLst>
              <a:gd name="adj1" fmla="val -42366"/>
              <a:gd name="adj2" fmla="val 1531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Future State</a:t>
            </a:r>
          </a:p>
        </p:txBody>
      </p:sp>
      <p:sp>
        <p:nvSpPr>
          <p:cNvPr id="19" name="Speech Bubble: Rectangle 18">
            <a:extLst>
              <a:ext uri="{FF2B5EF4-FFF2-40B4-BE49-F238E27FC236}">
                <a16:creationId xmlns:a16="http://schemas.microsoft.com/office/drawing/2014/main" id="{AE870E21-6868-4646-9918-AB37B89F56BC}"/>
              </a:ext>
            </a:extLst>
          </p:cNvPr>
          <p:cNvSpPr/>
          <p:nvPr/>
        </p:nvSpPr>
        <p:spPr bwMode="auto">
          <a:xfrm>
            <a:off x="1308816" y="1628722"/>
            <a:ext cx="1852121" cy="520739"/>
          </a:xfrm>
          <a:prstGeom prst="wedgeRectCallout">
            <a:avLst>
              <a:gd name="adj1" fmla="val -43395"/>
              <a:gd name="adj2" fmla="val 11201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Plan</a:t>
            </a:r>
          </a:p>
        </p:txBody>
      </p:sp>
      <p:sp>
        <p:nvSpPr>
          <p:cNvPr id="20" name="Speech Bubble: Rectangle 19">
            <a:extLst>
              <a:ext uri="{FF2B5EF4-FFF2-40B4-BE49-F238E27FC236}">
                <a16:creationId xmlns:a16="http://schemas.microsoft.com/office/drawing/2014/main" id="{BCB40A22-374F-425E-A0AD-A2ECBF6B751C}"/>
              </a:ext>
            </a:extLst>
          </p:cNvPr>
          <p:cNvSpPr/>
          <p:nvPr/>
        </p:nvSpPr>
        <p:spPr bwMode="auto">
          <a:xfrm>
            <a:off x="170579" y="3675628"/>
            <a:ext cx="1852121" cy="520739"/>
          </a:xfrm>
          <a:prstGeom prst="wedgeRectCallout">
            <a:avLst>
              <a:gd name="adj1" fmla="val -453"/>
              <a:gd name="adj2" fmla="val 10652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Next Steps</a:t>
            </a:r>
          </a:p>
        </p:txBody>
      </p:sp>
      <p:sp>
        <p:nvSpPr>
          <p:cNvPr id="22" name="Oval 21">
            <a:extLst>
              <a:ext uri="{FF2B5EF4-FFF2-40B4-BE49-F238E27FC236}">
                <a16:creationId xmlns:a16="http://schemas.microsoft.com/office/drawing/2014/main" id="{512E54CB-C576-4D60-A437-6A9E7ED12C45}"/>
              </a:ext>
            </a:extLst>
          </p:cNvPr>
          <p:cNvSpPr/>
          <p:nvPr/>
        </p:nvSpPr>
        <p:spPr bwMode="auto">
          <a:xfrm>
            <a:off x="8494921" y="5065381"/>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602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E800A-07A3-415A-B987-BE640E8857BD}"/>
              </a:ext>
            </a:extLst>
          </p:cNvPr>
          <p:cNvSpPr>
            <a:spLocks noGrp="1"/>
          </p:cNvSpPr>
          <p:nvPr>
            <p:ph type="body" sz="quarter" idx="15"/>
          </p:nvPr>
        </p:nvSpPr>
        <p:spPr>
          <a:xfrm>
            <a:off x="396092" y="2857238"/>
            <a:ext cx="9442851" cy="766329"/>
          </a:xfrm>
        </p:spPr>
        <p:txBody>
          <a:bodyPr/>
          <a:lstStyle/>
          <a:p>
            <a:r>
              <a:rPr lang="en-US" dirty="0"/>
              <a:t>Performing an ADS for</a:t>
            </a:r>
          </a:p>
          <a:p>
            <a:r>
              <a:rPr lang="en-US" dirty="0"/>
              <a:t>Contoso Sports League Association</a:t>
            </a:r>
          </a:p>
        </p:txBody>
      </p:sp>
    </p:spTree>
    <p:extLst>
      <p:ext uri="{BB962C8B-B14F-4D97-AF65-F5344CB8AC3E}">
        <p14:creationId xmlns:p14="http://schemas.microsoft.com/office/powerpoint/2010/main" val="9488261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situation</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r>
              <a:rPr lang="en-US" dirty="0"/>
              <a:t>Contoso Sports League Association is one of the worlds largest sports franchises</a:t>
            </a:r>
          </a:p>
          <a:p>
            <a:endParaRPr lang="en-US" dirty="0"/>
          </a:p>
          <a:p>
            <a:r>
              <a:rPr lang="en-US" dirty="0"/>
              <a:t>They run a highly successful e-commerce website</a:t>
            </a:r>
          </a:p>
          <a:p>
            <a:endParaRPr lang="en-US" dirty="0"/>
          </a:p>
          <a:p>
            <a:r>
              <a:rPr lang="en-US" dirty="0"/>
              <a:t>Have back-end website to support call center</a:t>
            </a:r>
          </a:p>
          <a:p>
            <a:endParaRPr lang="en-US" dirty="0"/>
          </a:p>
          <a:p>
            <a:r>
              <a:rPr lang="en-US" dirty="0"/>
              <a:t>Need to maintain PCI DSS Level 1 compliance</a:t>
            </a:r>
          </a:p>
        </p:txBody>
      </p:sp>
      <p:pic>
        <p:nvPicPr>
          <p:cNvPr id="5" name="Picture 4">
            <a:extLst>
              <a:ext uri="{FF2B5EF4-FFF2-40B4-BE49-F238E27FC236}">
                <a16:creationId xmlns:a16="http://schemas.microsoft.com/office/drawing/2014/main" id="{CB8ED10B-1034-4F65-83CE-F9D4B636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32160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needs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lnSpcReduction="10000"/>
          </a:bodyPr>
          <a:lstStyle/>
          <a:p>
            <a:r>
              <a:rPr lang="en-US" dirty="0"/>
              <a:t>Migrate existing solution into PaaS services</a:t>
            </a:r>
          </a:p>
          <a:p>
            <a:endParaRPr lang="en-US" dirty="0"/>
          </a:p>
          <a:p>
            <a:r>
              <a:rPr lang="en-US" dirty="0"/>
              <a:t>Ensure data privacy and protection</a:t>
            </a:r>
          </a:p>
          <a:p>
            <a:endParaRPr lang="en-US" dirty="0"/>
          </a:p>
          <a:p>
            <a:r>
              <a:rPr lang="en-US" dirty="0"/>
              <a:t>Provide better management of usernames and passwords</a:t>
            </a:r>
          </a:p>
          <a:p>
            <a:endParaRPr lang="en-US" dirty="0"/>
          </a:p>
          <a:p>
            <a:r>
              <a:rPr lang="en-US" dirty="0"/>
              <a:t>Add failover capabilities</a:t>
            </a:r>
          </a:p>
          <a:p>
            <a:endParaRPr lang="en-US" dirty="0"/>
          </a:p>
          <a:p>
            <a:r>
              <a:rPr lang="en-US" dirty="0"/>
              <a:t>Enhance application functionality with serverless cloud services</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116962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objections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85000" lnSpcReduction="10000"/>
          </a:bodyPr>
          <a:lstStyle/>
          <a:p>
            <a:pPr marL="171450" indent="-171450"/>
            <a:r>
              <a:rPr lang="en-US" dirty="0"/>
              <a:t>Can we provide a solution that scales to meet our public demand, but is also secure for use by our call center and backend services?</a:t>
            </a:r>
          </a:p>
          <a:p>
            <a:endParaRPr lang="en-US" dirty="0"/>
          </a:p>
          <a:p>
            <a:r>
              <a:rPr lang="en-US" dirty="0"/>
              <a:t>What options are available for performance monitoring?</a:t>
            </a:r>
          </a:p>
          <a:p>
            <a:endParaRPr lang="en-US" dirty="0"/>
          </a:p>
          <a:p>
            <a:r>
              <a:rPr lang="en-US" dirty="0"/>
              <a:t>How can Azure Trust Center help with PCI compliance?</a:t>
            </a:r>
          </a:p>
          <a:p>
            <a:endParaRPr lang="en-US" dirty="0"/>
          </a:p>
          <a:p>
            <a:r>
              <a:rPr lang="en-US" dirty="0"/>
              <a:t>Is it possible </a:t>
            </a:r>
            <a:r>
              <a:rPr lang="en-US"/>
              <a:t>to automatically failover </a:t>
            </a:r>
            <a:r>
              <a:rPr lang="en-US" dirty="0"/>
              <a:t>the database without having to update connection settings in our applications?</a:t>
            </a:r>
          </a:p>
          <a:p>
            <a:endParaRPr lang="en-US" dirty="0"/>
          </a:p>
          <a:p>
            <a:r>
              <a:rPr lang="en-US" dirty="0"/>
              <a:t>Can we conduct audits and penetration testing against an Azure data center?</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20723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Let’s start the “mini” ADS!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Your team is at your table.</a:t>
            </a:r>
          </a:p>
          <a:p>
            <a:pPr marL="514350" indent="-514350">
              <a:buAutoNum type="arabicPeriod"/>
            </a:pPr>
            <a:r>
              <a:rPr lang="en-US" sz="2400" dirty="0"/>
              <a:t>Each of you should go to the guide</a:t>
            </a:r>
          </a:p>
          <a:p>
            <a:pPr marL="0" indent="0">
              <a:buNone/>
            </a:pPr>
            <a:r>
              <a:rPr lang="en-US" sz="2400" dirty="0">
                <a:hlinkClick r:id="rId2"/>
              </a:rPr>
              <a:t>http://bit.ly/cc-mba-guide</a:t>
            </a:r>
            <a:endParaRPr lang="en-US" sz="2400" dirty="0"/>
          </a:p>
          <a:p>
            <a:pPr marL="0" indent="0">
              <a:buNone/>
            </a:pPr>
            <a:endParaRPr lang="en-US" sz="2400" dirty="0"/>
          </a:p>
          <a:p>
            <a:pPr marL="0" indent="0">
              <a:buNone/>
            </a:pPr>
            <a:r>
              <a:rPr lang="en-US" sz="2400" dirty="0"/>
              <a:t>3. You have 60 minutes to work thru the guide as a team. </a:t>
            </a:r>
          </a:p>
          <a:p>
            <a:pPr marL="0" indent="0">
              <a:buNone/>
            </a:pPr>
            <a:r>
              <a:rPr lang="en-US" sz="2400" dirty="0"/>
              <a:t>	There are proctors to help  you </a:t>
            </a:r>
          </a:p>
          <a:p>
            <a:pPr marL="0" indent="0">
              <a:buNone/>
            </a:pPr>
            <a:r>
              <a:rPr lang="en-US" sz="2400" dirty="0"/>
              <a:t>	We’ll start a timer ;-) </a:t>
            </a:r>
          </a:p>
        </p:txBody>
      </p:sp>
    </p:spTree>
    <p:extLst>
      <p:ext uri="{BB962C8B-B14F-4D97-AF65-F5344CB8AC3E}">
        <p14:creationId xmlns:p14="http://schemas.microsoft.com/office/powerpoint/2010/main" val="55958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Time for the Hands-on </a:t>
            </a:r>
            <a:r>
              <a:rPr lang="en-US" dirty="0" err="1">
                <a:solidFill>
                  <a:schemeClr val="accent1"/>
                </a:solidFill>
              </a:rPr>
              <a:t>PoC</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Next, you will explore the </a:t>
            </a:r>
            <a:r>
              <a:rPr lang="en-US" sz="2400" dirty="0" err="1"/>
              <a:t>PoC</a:t>
            </a:r>
            <a:r>
              <a:rPr lang="en-US" sz="2400" dirty="0"/>
              <a:t> your MS team helped to implement.</a:t>
            </a:r>
          </a:p>
          <a:p>
            <a:pPr marL="514350" indent="-514350">
              <a:buAutoNum type="arabicPeriod"/>
            </a:pPr>
            <a:r>
              <a:rPr lang="en-US" sz="2400" dirty="0"/>
              <a:t>Each of you should go to the lab guide</a:t>
            </a:r>
          </a:p>
          <a:p>
            <a:pPr marL="0" indent="0">
              <a:buNone/>
            </a:pPr>
            <a:r>
              <a:rPr lang="en-US" sz="2400" dirty="0">
                <a:hlinkClick r:id="rId2"/>
              </a:rPr>
              <a:t>http://bit.ly/cc-mba-lab</a:t>
            </a:r>
            <a:r>
              <a:rPr lang="en-US" sz="2400" dirty="0"/>
              <a:t> </a:t>
            </a:r>
            <a:br>
              <a:rPr lang="en-US" sz="2400" dirty="0"/>
            </a:br>
            <a:endParaRPr lang="en-US" sz="2400" dirty="0"/>
          </a:p>
          <a:p>
            <a:pPr marL="0" indent="0">
              <a:buNone/>
            </a:pPr>
            <a:r>
              <a:rPr lang="en-US" sz="2400" dirty="0"/>
              <a:t>3. You have 60 minutes to work thru the guide as a team. </a:t>
            </a:r>
          </a:p>
          <a:p>
            <a:pPr marL="0" indent="0">
              <a:buNone/>
            </a:pPr>
            <a:r>
              <a:rPr lang="en-US" sz="2400" dirty="0"/>
              <a:t>	We will distribute users/passwords</a:t>
            </a:r>
          </a:p>
          <a:p>
            <a:pPr marL="0" indent="0">
              <a:buNone/>
            </a:pPr>
            <a:r>
              <a:rPr lang="en-US" sz="2400" dirty="0"/>
              <a:t>	There are proctors to help  you </a:t>
            </a:r>
          </a:p>
          <a:p>
            <a:pPr marL="0" indent="0">
              <a:buNone/>
            </a:pPr>
            <a:r>
              <a:rPr lang="en-US" sz="2400" dirty="0"/>
              <a:t>	We’ll start a timer ;-) </a:t>
            </a:r>
          </a:p>
        </p:txBody>
      </p:sp>
    </p:spTree>
    <p:extLst>
      <p:ext uri="{BB962C8B-B14F-4D97-AF65-F5344CB8AC3E}">
        <p14:creationId xmlns:p14="http://schemas.microsoft.com/office/powerpoint/2010/main" val="247766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Your Azure account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70000" lnSpcReduction="20000"/>
          </a:bodyPr>
          <a:lstStyle/>
          <a:p>
            <a:pPr marL="0" indent="0">
              <a:buNone/>
            </a:pPr>
            <a:r>
              <a:rPr lang="en-US" dirty="0"/>
              <a:t>For the hands-on lab portion of this workshop in </a:t>
            </a:r>
            <a:r>
              <a:rPr lang="en-US" b="1" dirty="0"/>
              <a:t>Exercise 2</a:t>
            </a:r>
            <a:r>
              <a:rPr lang="en-US" dirty="0"/>
              <a:t>, you will use the following user accounts:</a:t>
            </a:r>
          </a:p>
          <a:p>
            <a:pPr marL="0" indent="0">
              <a:buNone/>
            </a:pPr>
            <a:endParaRPr lang="en-US" dirty="0"/>
          </a:p>
          <a:p>
            <a:pPr marL="0" indent="0">
              <a:buNone/>
            </a:pPr>
            <a:r>
              <a:rPr lang="en-US" dirty="0"/>
              <a:t>Table 1: </a:t>
            </a:r>
            <a:r>
              <a:rPr lang="en-US" dirty="0">
                <a:hlinkClick r:id="rId2"/>
              </a:rPr>
              <a:t>CloudCoreMba-01@solliancecc.onmicrosoft.com</a:t>
            </a:r>
            <a:r>
              <a:rPr lang="en-US" dirty="0"/>
              <a:t> </a:t>
            </a:r>
          </a:p>
          <a:p>
            <a:pPr marL="0" indent="0">
              <a:buNone/>
            </a:pPr>
            <a:r>
              <a:rPr lang="en-US" dirty="0"/>
              <a:t>Table 2: </a:t>
            </a:r>
            <a:r>
              <a:rPr lang="en-US" dirty="0">
                <a:hlinkClick r:id="rId3"/>
              </a:rPr>
              <a:t>CloudCoreMba-02@solliancecc.onmicrosoft.com</a:t>
            </a:r>
            <a:r>
              <a:rPr lang="en-US" dirty="0"/>
              <a:t> </a:t>
            </a:r>
          </a:p>
          <a:p>
            <a:pPr marL="0" indent="0">
              <a:buNone/>
            </a:pPr>
            <a:r>
              <a:rPr lang="en-US" dirty="0"/>
              <a:t>Table 3: </a:t>
            </a:r>
            <a:r>
              <a:rPr lang="en-US" dirty="0">
                <a:hlinkClick r:id="rId4"/>
              </a:rPr>
              <a:t>CloudCoreMba-03@solliancecc.onmicrosoft.com</a:t>
            </a:r>
            <a:r>
              <a:rPr lang="en-US" dirty="0"/>
              <a:t> </a:t>
            </a:r>
          </a:p>
          <a:p>
            <a:pPr marL="0" indent="0">
              <a:buNone/>
            </a:pPr>
            <a:r>
              <a:rPr lang="en-US" dirty="0"/>
              <a:t>Table 4: </a:t>
            </a:r>
            <a:r>
              <a:rPr lang="en-US" dirty="0">
                <a:hlinkClick r:id="rId5"/>
              </a:rPr>
              <a:t>CloudCoreMba-04@solliancecc.onmicrosoft.com</a:t>
            </a:r>
            <a:r>
              <a:rPr lang="en-US" dirty="0"/>
              <a:t> </a:t>
            </a:r>
          </a:p>
          <a:p>
            <a:pPr marL="0" indent="0">
              <a:buNone/>
            </a:pPr>
            <a:r>
              <a:rPr lang="en-US" dirty="0"/>
              <a:t>Table 5: </a:t>
            </a:r>
            <a:r>
              <a:rPr lang="en-US" dirty="0">
                <a:hlinkClick r:id="rId6"/>
              </a:rPr>
              <a:t>CloudCoreMba-05@solliancecc.onmicrosoft.com</a:t>
            </a:r>
            <a:r>
              <a:rPr lang="en-US" dirty="0"/>
              <a:t> </a:t>
            </a:r>
          </a:p>
          <a:p>
            <a:pPr marL="0" indent="0">
              <a:buNone/>
            </a:pPr>
            <a:r>
              <a:rPr lang="en-US" dirty="0"/>
              <a:t>Table 6: </a:t>
            </a:r>
            <a:r>
              <a:rPr lang="en-US" dirty="0">
                <a:hlinkClick r:id="rId7"/>
              </a:rPr>
              <a:t>CloudCoreMba-06@solliancecc.onmicrosoft.com</a:t>
            </a:r>
            <a:r>
              <a:rPr lang="en-US" dirty="0"/>
              <a:t> </a:t>
            </a:r>
          </a:p>
          <a:p>
            <a:pPr marL="0" indent="0">
              <a:buNone/>
            </a:pPr>
            <a:r>
              <a:rPr lang="en-US" dirty="0"/>
              <a:t>Table 7: </a:t>
            </a:r>
            <a:r>
              <a:rPr lang="en-US" dirty="0">
                <a:hlinkClick r:id="rId8"/>
              </a:rPr>
              <a:t>CloudCoreMba-07@solliancecc.onmicrosoft.com</a:t>
            </a:r>
            <a:r>
              <a:rPr lang="en-US" dirty="0"/>
              <a:t> </a:t>
            </a:r>
          </a:p>
          <a:p>
            <a:pPr marL="0" indent="0">
              <a:buNone/>
            </a:pPr>
            <a:r>
              <a:rPr lang="en-US" dirty="0"/>
              <a:t>Table 8: </a:t>
            </a:r>
            <a:r>
              <a:rPr lang="en-US" dirty="0">
                <a:hlinkClick r:id="rId9"/>
              </a:rPr>
              <a:t>CloudCoreMba-08@solliancecc.onmicrosoft.com</a:t>
            </a:r>
            <a:r>
              <a:rPr lang="en-US" dirty="0"/>
              <a:t> </a:t>
            </a:r>
          </a:p>
          <a:p>
            <a:pPr marL="0" indent="0">
              <a:buNone/>
            </a:pPr>
            <a:r>
              <a:rPr lang="en-US" dirty="0"/>
              <a:t>Table 9: </a:t>
            </a:r>
            <a:r>
              <a:rPr lang="en-US" dirty="0">
                <a:hlinkClick r:id="rId10"/>
              </a:rPr>
              <a:t>CloudCoreMba-09@solliancecc.onmicrosoft.com</a:t>
            </a:r>
            <a:r>
              <a:rPr lang="en-US" dirty="0"/>
              <a:t> </a:t>
            </a:r>
          </a:p>
          <a:p>
            <a:pPr marL="0" indent="0">
              <a:buNone/>
            </a:pPr>
            <a:r>
              <a:rPr lang="en-US" dirty="0"/>
              <a:t>Table 10: </a:t>
            </a:r>
            <a:r>
              <a:rPr lang="en-US" dirty="0">
                <a:hlinkClick r:id="rId11"/>
              </a:rPr>
              <a:t>CloudCoreMba-10@solliancecc.onmicrosoft.com</a:t>
            </a:r>
            <a:endParaRPr lang="en-US" dirty="0"/>
          </a:p>
          <a:p>
            <a:pPr marL="0" indent="0">
              <a:buNone/>
            </a:pPr>
            <a:endParaRPr lang="en-US" dirty="0"/>
          </a:p>
        </p:txBody>
      </p:sp>
      <p:sp>
        <p:nvSpPr>
          <p:cNvPr id="4" name="TextBox 3">
            <a:extLst>
              <a:ext uri="{FF2B5EF4-FFF2-40B4-BE49-F238E27FC236}">
                <a16:creationId xmlns:a16="http://schemas.microsoft.com/office/drawing/2014/main" id="{C86A4FCA-D363-4169-B3C6-A5DC23E8B9A6}"/>
              </a:ext>
            </a:extLst>
          </p:cNvPr>
          <p:cNvSpPr txBox="1"/>
          <p:nvPr/>
        </p:nvSpPr>
        <p:spPr>
          <a:xfrm>
            <a:off x="8630434" y="2530258"/>
            <a:ext cx="2204580" cy="1477328"/>
          </a:xfrm>
          <a:prstGeom prst="rect">
            <a:avLst/>
          </a:prstGeom>
          <a:noFill/>
        </p:spPr>
        <p:txBody>
          <a:bodyPr wrap="square" rtlCol="0">
            <a:spAutoFit/>
          </a:bodyPr>
          <a:lstStyle/>
          <a:p>
            <a:r>
              <a:rPr lang="en-US" sz="2400" dirty="0"/>
              <a:t>All accounts use the password: </a:t>
            </a:r>
            <a:r>
              <a:rPr lang="en-US" sz="2400" b="1" dirty="0"/>
              <a:t>CloudCore123</a:t>
            </a:r>
          </a:p>
          <a:p>
            <a:endParaRPr lang="en-US" dirty="0"/>
          </a:p>
        </p:txBody>
      </p:sp>
      <p:sp>
        <p:nvSpPr>
          <p:cNvPr id="5" name="Rectangle 4">
            <a:extLst>
              <a:ext uri="{FF2B5EF4-FFF2-40B4-BE49-F238E27FC236}">
                <a16:creationId xmlns:a16="http://schemas.microsoft.com/office/drawing/2014/main" id="{C5C39268-5E69-4591-A77D-0148F6977C7D}"/>
              </a:ext>
            </a:extLst>
          </p:cNvPr>
          <p:cNvSpPr/>
          <p:nvPr/>
        </p:nvSpPr>
        <p:spPr>
          <a:xfrm>
            <a:off x="8450930" y="658574"/>
            <a:ext cx="2616486" cy="369332"/>
          </a:xfrm>
          <a:prstGeom prst="rect">
            <a:avLst/>
          </a:prstGeom>
        </p:spPr>
        <p:txBody>
          <a:bodyPr wrap="none">
            <a:spAutoFit/>
          </a:bodyPr>
          <a:lstStyle/>
          <a:p>
            <a:r>
              <a:rPr lang="en-US" dirty="0">
                <a:hlinkClick r:id="rId12"/>
              </a:rPr>
              <a:t>http://bit.ly/cc-mba-deck</a:t>
            </a:r>
            <a:r>
              <a:rPr lang="en-US" dirty="0"/>
              <a:t> </a:t>
            </a:r>
          </a:p>
        </p:txBody>
      </p:sp>
      <p:sp>
        <p:nvSpPr>
          <p:cNvPr id="6" name="Arrow: Right 5">
            <a:extLst>
              <a:ext uri="{FF2B5EF4-FFF2-40B4-BE49-F238E27FC236}">
                <a16:creationId xmlns:a16="http://schemas.microsoft.com/office/drawing/2014/main" id="{918C2C1F-6753-435D-9F67-B46F339827F2}"/>
              </a:ext>
            </a:extLst>
          </p:cNvPr>
          <p:cNvSpPr/>
          <p:nvPr/>
        </p:nvSpPr>
        <p:spPr>
          <a:xfrm>
            <a:off x="6655981" y="609324"/>
            <a:ext cx="1756326" cy="467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this</a:t>
            </a:r>
          </a:p>
        </p:txBody>
      </p:sp>
    </p:spTree>
    <p:extLst>
      <p:ext uri="{BB962C8B-B14F-4D97-AF65-F5344CB8AC3E}">
        <p14:creationId xmlns:p14="http://schemas.microsoft.com/office/powerpoint/2010/main" val="203453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684984"/>
            <a:ext cx="4660730" cy="806306"/>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AI</a:t>
            </a:r>
            <a:r>
              <a:rPr lang="en-US" sz="1800"/>
              <a:t>, Azure </a:t>
            </a:r>
            <a:r>
              <a:rPr lang="en-US" sz="1800" dirty="0"/>
              <a:t>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It’s show time!</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Finally, you will present back your solution to a table next to you. </a:t>
            </a:r>
          </a:p>
          <a:p>
            <a:pPr marL="514350" indent="-514350">
              <a:buAutoNum type="arabicPeriod"/>
            </a:pPr>
            <a:r>
              <a:rPr lang="en-US" sz="2400" dirty="0"/>
              <a:t>Prepare your presentation – you have 10 minutes. Be sure to explain your understanding of the solution, how it meets the customers needs, explain the Azure value proposition, and do a demo!</a:t>
            </a:r>
          </a:p>
          <a:p>
            <a:pPr marL="514350" indent="-514350">
              <a:buAutoNum type="arabicPeriod"/>
            </a:pPr>
            <a:r>
              <a:rPr lang="en-US" sz="2400" dirty="0"/>
              <a:t>You have 10 minutes to present. </a:t>
            </a:r>
            <a:br>
              <a:rPr lang="en-US" sz="2400" dirty="0"/>
            </a:br>
            <a:r>
              <a:rPr lang="en-US" sz="2400" dirty="0"/>
              <a:t> </a:t>
            </a:r>
          </a:p>
        </p:txBody>
      </p:sp>
    </p:spTree>
    <p:extLst>
      <p:ext uri="{BB962C8B-B14F-4D97-AF65-F5344CB8AC3E}">
        <p14:creationId xmlns:p14="http://schemas.microsoft.com/office/powerpoint/2010/main" val="352156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19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D3AD3-70FD-4FB6-8D7B-F365B8459956}"/>
              </a:ext>
            </a:extLst>
          </p:cNvPr>
          <p:cNvSpPr>
            <a:spLocks noGrp="1"/>
          </p:cNvSpPr>
          <p:nvPr>
            <p:ph type="body" sz="quarter" idx="10"/>
          </p:nvPr>
        </p:nvSpPr>
        <p:spPr>
          <a:xfrm>
            <a:off x="269239" y="2040515"/>
            <a:ext cx="5452870" cy="1646605"/>
          </a:xfrm>
        </p:spPr>
        <p:txBody>
          <a:bodyPr/>
          <a:lstStyle/>
          <a:p>
            <a:r>
              <a:rPr lang="en-US" sz="2000" dirty="0"/>
              <a:t>Data engineer and cloud architect</a:t>
            </a:r>
          </a:p>
          <a:p>
            <a:r>
              <a:rPr lang="en-US" sz="2000" dirty="0"/>
              <a:t>MBA</a:t>
            </a:r>
          </a:p>
          <a:p>
            <a:r>
              <a:rPr lang="en-US" sz="2000" dirty="0"/>
              <a:t>Author / contributor on multiple books on Azure</a:t>
            </a:r>
          </a:p>
          <a:p>
            <a:endParaRPr lang="en-US" dirty="0"/>
          </a:p>
        </p:txBody>
      </p:sp>
      <p:sp>
        <p:nvSpPr>
          <p:cNvPr id="4" name="Picture Placeholder 3">
            <a:extLst>
              <a:ext uri="{FF2B5EF4-FFF2-40B4-BE49-F238E27FC236}">
                <a16:creationId xmlns:a16="http://schemas.microsoft.com/office/drawing/2014/main" id="{BB00A783-FFBF-45A9-B9A6-75578EF63052}"/>
              </a:ext>
            </a:extLst>
          </p:cNvPr>
          <p:cNvSpPr>
            <a:spLocks noGrp="1"/>
          </p:cNvSpPr>
          <p:nvPr>
            <p:ph type="pic" sz="quarter" idx="11"/>
          </p:nvPr>
        </p:nvSpPr>
        <p:spPr>
          <a:solidFill>
            <a:schemeClr val="bg1">
              <a:lumMod val="50000"/>
            </a:schemeClr>
          </a:solidFill>
        </p:spPr>
      </p:sp>
      <p:pic>
        <p:nvPicPr>
          <p:cNvPr id="5" name="Picture 4">
            <a:extLst>
              <a:ext uri="{FF2B5EF4-FFF2-40B4-BE49-F238E27FC236}">
                <a16:creationId xmlns:a16="http://schemas.microsoft.com/office/drawing/2014/main" id="{F3F88BE8-F4F6-4F2C-8858-D0B19E0D8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09" y="337793"/>
            <a:ext cx="4660730" cy="806306"/>
          </a:xfrm>
          <a:prstGeom prst="rect">
            <a:avLst/>
          </a:prstGeom>
        </p:spPr>
      </p:pic>
      <p:pic>
        <p:nvPicPr>
          <p:cNvPr id="6" name="Picture 5">
            <a:extLst>
              <a:ext uri="{FF2B5EF4-FFF2-40B4-BE49-F238E27FC236}">
                <a16:creationId xmlns:a16="http://schemas.microsoft.com/office/drawing/2014/main" id="{527C59CC-0B55-4824-BE53-6054FDD1FDDC}"/>
              </a:ext>
            </a:extLst>
          </p:cNvPr>
          <p:cNvPicPr>
            <a:picLocks noChangeAspect="1"/>
          </p:cNvPicPr>
          <p:nvPr/>
        </p:nvPicPr>
        <p:blipFill>
          <a:blip r:embed="rId3"/>
          <a:stretch>
            <a:fillRect/>
          </a:stretch>
        </p:blipFill>
        <p:spPr>
          <a:xfrm>
            <a:off x="2465317" y="4217109"/>
            <a:ext cx="1009290"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5C247937-5657-416F-92E1-D86AB2B0F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040" y="4224930"/>
            <a:ext cx="973701" cy="1234440"/>
          </a:xfrm>
          <a:prstGeom prst="rect">
            <a:avLst/>
          </a:prstGeom>
          <a:ln>
            <a:solidFill>
              <a:schemeClr val="bg2"/>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0A81A50-65C5-4381-B88A-E02377583F0E}"/>
              </a:ext>
            </a:extLst>
          </p:cNvPr>
          <p:cNvPicPr>
            <a:picLocks noChangeAspect="1"/>
          </p:cNvPicPr>
          <p:nvPr/>
        </p:nvPicPr>
        <p:blipFill>
          <a:blip r:embed="rId5"/>
          <a:stretch>
            <a:fillRect/>
          </a:stretch>
        </p:blipFill>
        <p:spPr>
          <a:xfrm>
            <a:off x="304866" y="4218980"/>
            <a:ext cx="914400" cy="1230697"/>
          </a:xfrm>
          <a:prstGeom prst="rect">
            <a:avLst/>
          </a:prstGeom>
          <a:effectLst>
            <a:outerShdw blurRad="50800" dist="38100" dir="2700000" algn="ctr" rotWithShape="0">
              <a:schemeClr val="tx1">
                <a:alpha val="40000"/>
              </a:schemeClr>
            </a:outerShdw>
          </a:effectLst>
        </p:spPr>
      </p:pic>
      <p:pic>
        <p:nvPicPr>
          <p:cNvPr id="10" name="Picture 9">
            <a:extLst>
              <a:ext uri="{FF2B5EF4-FFF2-40B4-BE49-F238E27FC236}">
                <a16:creationId xmlns:a16="http://schemas.microsoft.com/office/drawing/2014/main" id="{3094D424-1C43-4310-A91D-DBBC3C447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849" y="4217109"/>
            <a:ext cx="985949" cy="123444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820DAAD-6B6E-44A6-ACD4-3A2A1D14E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508" y="4224930"/>
            <a:ext cx="923567" cy="1234440"/>
          </a:xfrm>
          <a:prstGeom prst="rect">
            <a:avLst/>
          </a:prstGeom>
          <a:effectLst>
            <a:outerShdw blurRad="50800" dist="38100" dir="2700000" algn="tl" rotWithShape="0">
              <a:prstClr val="black">
                <a:alpha val="40000"/>
              </a:prstClr>
            </a:outerShdw>
          </a:effectLst>
        </p:spPr>
      </p:pic>
      <p:grpSp>
        <p:nvGrpSpPr>
          <p:cNvPr id="28" name="Group 27">
            <a:extLst>
              <a:ext uri="{FF2B5EF4-FFF2-40B4-BE49-F238E27FC236}">
                <a16:creationId xmlns:a16="http://schemas.microsoft.com/office/drawing/2014/main" id="{10A770E0-B082-4972-BC9A-5DEE7634869F}"/>
              </a:ext>
            </a:extLst>
          </p:cNvPr>
          <p:cNvGrpSpPr/>
          <p:nvPr/>
        </p:nvGrpSpPr>
        <p:grpSpPr>
          <a:xfrm>
            <a:off x="7490761" y="1565745"/>
            <a:ext cx="3308033" cy="3724609"/>
            <a:chOff x="7503459" y="1318043"/>
            <a:chExt cx="3308033" cy="3724609"/>
          </a:xfrm>
        </p:grpSpPr>
        <p:sp>
          <p:nvSpPr>
            <p:cNvPr id="14" name="Rectangle 13">
              <a:extLst>
                <a:ext uri="{FF2B5EF4-FFF2-40B4-BE49-F238E27FC236}">
                  <a16:creationId xmlns:a16="http://schemas.microsoft.com/office/drawing/2014/main" id="{988C9275-D8CF-4FAD-B298-013F45199E0B}"/>
                </a:ext>
              </a:extLst>
            </p:cNvPr>
            <p:cNvSpPr>
              <a:spLocks noChangeAspect="1"/>
            </p:cNvSpPr>
            <p:nvPr/>
          </p:nvSpPr>
          <p:spPr bwMode="auto">
            <a:xfrm rot="5400000">
              <a:off x="7295171" y="1526331"/>
              <a:ext cx="3724609" cy="3308033"/>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5" name="TextBox 14">
              <a:extLst>
                <a:ext uri="{FF2B5EF4-FFF2-40B4-BE49-F238E27FC236}">
                  <a16:creationId xmlns:a16="http://schemas.microsoft.com/office/drawing/2014/main" id="{A13BEA22-2839-4748-A793-1E167BB2FC8E}"/>
                </a:ext>
              </a:extLst>
            </p:cNvPr>
            <p:cNvSpPr txBox="1"/>
            <p:nvPr/>
          </p:nvSpPr>
          <p:spPr>
            <a:xfrm>
              <a:off x="8268120" y="4045615"/>
              <a:ext cx="1780487" cy="459509"/>
            </a:xfrm>
            <a:prstGeom prst="rect">
              <a:avLst/>
            </a:prstGeom>
            <a:noFill/>
          </p:spPr>
          <p:txBody>
            <a:bodyPr wrap="none" rtlCol="0">
              <a:spAutoFit/>
            </a:bodyPr>
            <a:lstStyle/>
            <a:p>
              <a:r>
                <a:rPr lang="en-US" sz="2400" b="1" dirty="0">
                  <a:latin typeface="Calibri"/>
                  <a:cs typeface="Calibri"/>
                </a:rPr>
                <a:t>Kyle Bunting</a:t>
              </a:r>
              <a:endParaRPr lang="en-US" sz="2400" b="1" dirty="0">
                <a:solidFill>
                  <a:schemeClr val="tx1"/>
                </a:solidFill>
                <a:latin typeface="Calibri"/>
                <a:cs typeface="Calibri"/>
              </a:endParaRPr>
            </a:p>
          </p:txBody>
        </p:sp>
        <p:grpSp>
          <p:nvGrpSpPr>
            <p:cNvPr id="27" name="Group 26">
              <a:extLst>
                <a:ext uri="{FF2B5EF4-FFF2-40B4-BE49-F238E27FC236}">
                  <a16:creationId xmlns:a16="http://schemas.microsoft.com/office/drawing/2014/main" id="{CBA63EF7-D49B-4750-A767-5CB779909B97}"/>
                </a:ext>
              </a:extLst>
            </p:cNvPr>
            <p:cNvGrpSpPr/>
            <p:nvPr/>
          </p:nvGrpSpPr>
          <p:grpSpPr>
            <a:xfrm>
              <a:off x="7946196" y="4497122"/>
              <a:ext cx="2424335" cy="373196"/>
              <a:chOff x="7946196" y="4497122"/>
              <a:chExt cx="2424335" cy="373196"/>
            </a:xfrm>
          </p:grpSpPr>
          <p:sp>
            <p:nvSpPr>
              <p:cNvPr id="16" name="TextBox 15">
                <a:extLst>
                  <a:ext uri="{FF2B5EF4-FFF2-40B4-BE49-F238E27FC236}">
                    <a16:creationId xmlns:a16="http://schemas.microsoft.com/office/drawing/2014/main" id="{27A5CE9D-443B-475E-ACD1-277CF0ACB8CE}"/>
                  </a:ext>
                </a:extLst>
              </p:cNvPr>
              <p:cNvSpPr txBox="1"/>
              <p:nvPr userDrawn="1"/>
            </p:nvSpPr>
            <p:spPr>
              <a:xfrm>
                <a:off x="8309202" y="4497122"/>
                <a:ext cx="2061329" cy="367607"/>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kern="0" dirty="0">
                    <a:latin typeface="Calibri"/>
                    <a:cs typeface="Calibri"/>
                  </a:rPr>
                  <a:t>kyle</a:t>
                </a:r>
                <a:r>
                  <a:rPr lang="en-US" sz="1800" kern="0" dirty="0">
                    <a:solidFill>
                      <a:schemeClr val="tx1"/>
                    </a:solidFill>
                    <a:latin typeface="Calibri"/>
                    <a:cs typeface="Calibri"/>
                  </a:rPr>
                  <a:t>@solliance.net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7" name="Graphic 16" descr="Envelope">
                <a:extLst>
                  <a:ext uri="{FF2B5EF4-FFF2-40B4-BE49-F238E27FC236}">
                    <a16:creationId xmlns:a16="http://schemas.microsoft.com/office/drawing/2014/main" id="{A0FC54AF-F43C-4D66-85C2-BE4FD6B80D6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6196" y="4505124"/>
                <a:ext cx="366907" cy="365194"/>
              </a:xfrm>
              <a:prstGeom prst="rect">
                <a:avLst/>
              </a:prstGeom>
            </p:spPr>
          </p:pic>
        </p:grpSp>
        <p:pic>
          <p:nvPicPr>
            <p:cNvPr id="26" name="Picture 25">
              <a:extLst>
                <a:ext uri="{FF2B5EF4-FFF2-40B4-BE49-F238E27FC236}">
                  <a16:creationId xmlns:a16="http://schemas.microsoft.com/office/drawing/2014/main" id="{84F9BDB1-C492-4BCA-9189-EB5C296BE353}"/>
                </a:ext>
              </a:extLst>
            </p:cNvPr>
            <p:cNvPicPr>
              <a:picLocks noChangeAspect="1"/>
            </p:cNvPicPr>
            <p:nvPr/>
          </p:nvPicPr>
          <p:blipFill>
            <a:blip r:embed="rId10"/>
            <a:stretch>
              <a:fillRect/>
            </a:stretch>
          </p:blipFill>
          <p:spPr>
            <a:xfrm>
              <a:off x="7981670" y="1592501"/>
              <a:ext cx="2353387" cy="2357965"/>
            </a:xfrm>
            <a:prstGeom prst="rect">
              <a:avLst/>
            </a:prstGeom>
          </p:spPr>
        </p:pic>
      </p:grpSp>
    </p:spTree>
    <p:extLst>
      <p:ext uri="{BB962C8B-B14F-4D97-AF65-F5344CB8AC3E}">
        <p14:creationId xmlns:p14="http://schemas.microsoft.com/office/powerpoint/2010/main" val="1159219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Our Journey Together Today</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To experience the Azure value proposition the way most customer’s do:</a:t>
            </a:r>
          </a:p>
          <a:p>
            <a:pPr marL="0" indent="0">
              <a:buNone/>
            </a:pPr>
            <a:r>
              <a:rPr lang="en-US" i="1" dirty="0"/>
              <a:t>by realizing a solution in Azure, going from requirements to design to working solution without getting overly technical.</a:t>
            </a:r>
          </a:p>
          <a:p>
            <a:pPr marL="0" indent="0">
              <a:buNone/>
            </a:pPr>
            <a:endParaRPr lang="en-US" dirty="0"/>
          </a:p>
          <a:p>
            <a:pPr marL="0" indent="0">
              <a:buNone/>
            </a:pPr>
            <a:endParaRPr lang="en-US" dirty="0"/>
          </a:p>
          <a:p>
            <a:pPr marL="0" indent="0">
              <a:buNone/>
            </a:pPr>
            <a:r>
              <a:rPr lang="en-US" dirty="0"/>
              <a:t> </a:t>
            </a:r>
          </a:p>
        </p:txBody>
      </p:sp>
      <p:graphicFrame>
        <p:nvGraphicFramePr>
          <p:cNvPr id="4" name="Diagram 3">
            <a:extLst>
              <a:ext uri="{FF2B5EF4-FFF2-40B4-BE49-F238E27FC236}">
                <a16:creationId xmlns:a16="http://schemas.microsoft.com/office/drawing/2014/main" id="{948006E3-6189-4E56-A237-9D342A16D720}"/>
              </a:ext>
            </a:extLst>
          </p:cNvPr>
          <p:cNvGraphicFramePr/>
          <p:nvPr>
            <p:extLst>
              <p:ext uri="{D42A27DB-BD31-4B8C-83A1-F6EECF244321}">
                <p14:modId xmlns:p14="http://schemas.microsoft.com/office/powerpoint/2010/main" val="1857101955"/>
              </p:ext>
            </p:extLst>
          </p:nvPr>
        </p:nvGraphicFramePr>
        <p:xfrm>
          <a:off x="838200" y="3429000"/>
          <a:ext cx="10515600" cy="288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889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In this workshop, you will participate in an Architecture Design Session (ADS), so you get to experience the key steps in the design process. You will then review an implementation of one possible solution to the customer requirements presented in the ADS, providing you with hands-on knowledge of how Azure delivers value to customers.</a:t>
            </a:r>
          </a:p>
        </p:txBody>
      </p:sp>
    </p:spTree>
    <p:extLst>
      <p:ext uri="{BB962C8B-B14F-4D97-AF65-F5344CB8AC3E}">
        <p14:creationId xmlns:p14="http://schemas.microsoft.com/office/powerpoint/2010/main" val="390096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Understanding the Azure value proposition</a:t>
            </a:r>
          </a:p>
        </p:txBody>
      </p:sp>
      <p:grpSp>
        <p:nvGrpSpPr>
          <p:cNvPr id="32" name="Group 31">
            <a:extLst>
              <a:ext uri="{FF2B5EF4-FFF2-40B4-BE49-F238E27FC236}">
                <a16:creationId xmlns:a16="http://schemas.microsoft.com/office/drawing/2014/main" id="{83DA9BD1-879E-4DCE-91F4-2AABE68C6146}"/>
              </a:ext>
            </a:extLst>
          </p:cNvPr>
          <p:cNvGrpSpPr/>
          <p:nvPr/>
        </p:nvGrpSpPr>
        <p:grpSpPr>
          <a:xfrm>
            <a:off x="838200" y="1690688"/>
            <a:ext cx="9917202" cy="3363933"/>
            <a:chOff x="954295" y="2254816"/>
            <a:chExt cx="9917202" cy="3363933"/>
          </a:xfrm>
        </p:grpSpPr>
        <p:pic>
          <p:nvPicPr>
            <p:cNvPr id="11" name="Graphic 10" descr="Gauge">
              <a:extLst>
                <a:ext uri="{FF2B5EF4-FFF2-40B4-BE49-F238E27FC236}">
                  <a16:creationId xmlns:a16="http://schemas.microsoft.com/office/drawing/2014/main" id="{8CCE2E20-5C92-4C6C-BC5F-66362562F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6498" y="2254816"/>
              <a:ext cx="1371600" cy="1371600"/>
            </a:xfrm>
            <a:prstGeom prst="rect">
              <a:avLst/>
            </a:prstGeom>
          </p:spPr>
        </p:pic>
        <p:pic>
          <p:nvPicPr>
            <p:cNvPr id="13" name="Graphic 12" descr="Lightbulb">
              <a:extLst>
                <a:ext uri="{FF2B5EF4-FFF2-40B4-BE49-F238E27FC236}">
                  <a16:creationId xmlns:a16="http://schemas.microsoft.com/office/drawing/2014/main" id="{E259D7F4-8C05-4A38-8FDD-737CCC5FD1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673" y="2254816"/>
              <a:ext cx="1371600" cy="1371600"/>
            </a:xfrm>
            <a:prstGeom prst="rect">
              <a:avLst/>
            </a:prstGeom>
          </p:spPr>
        </p:pic>
        <p:pic>
          <p:nvPicPr>
            <p:cNvPr id="15" name="Graphic 14" descr="Bar graph with upward trend">
              <a:extLst>
                <a:ext uri="{FF2B5EF4-FFF2-40B4-BE49-F238E27FC236}">
                  <a16:creationId xmlns:a16="http://schemas.microsoft.com/office/drawing/2014/main" id="{BCFF4BA9-8ED6-4A5A-8509-93E892C79A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2855" y="2254816"/>
              <a:ext cx="1371600" cy="1371600"/>
            </a:xfrm>
            <a:prstGeom prst="rect">
              <a:avLst/>
            </a:prstGeom>
          </p:spPr>
        </p:pic>
        <p:grpSp>
          <p:nvGrpSpPr>
            <p:cNvPr id="23" name="Group 22">
              <a:extLst>
                <a:ext uri="{FF2B5EF4-FFF2-40B4-BE49-F238E27FC236}">
                  <a16:creationId xmlns:a16="http://schemas.microsoft.com/office/drawing/2014/main" id="{9EC1C971-4192-410A-A7E2-FDFF05A1C1C4}"/>
                </a:ext>
              </a:extLst>
            </p:cNvPr>
            <p:cNvGrpSpPr/>
            <p:nvPr/>
          </p:nvGrpSpPr>
          <p:grpSpPr>
            <a:xfrm>
              <a:off x="954295" y="2483416"/>
              <a:ext cx="1688861" cy="914400"/>
              <a:chOff x="1305024" y="2971800"/>
              <a:chExt cx="1688861" cy="914400"/>
            </a:xfrm>
            <a:solidFill>
              <a:srgbClr val="7030A0"/>
            </a:solidFill>
          </p:grpSpPr>
          <p:pic>
            <p:nvPicPr>
              <p:cNvPr id="19" name="Graphic 18" descr="Dollar">
                <a:extLst>
                  <a:ext uri="{FF2B5EF4-FFF2-40B4-BE49-F238E27FC236}">
                    <a16:creationId xmlns:a16="http://schemas.microsoft.com/office/drawing/2014/main" id="{CD880040-7607-4045-8DD8-98992F6E12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5024" y="2971800"/>
                <a:ext cx="914400" cy="914400"/>
              </a:xfrm>
              <a:prstGeom prst="rect">
                <a:avLst/>
              </a:prstGeom>
            </p:spPr>
          </p:pic>
          <p:pic>
            <p:nvPicPr>
              <p:cNvPr id="20" name="Graphic 19" descr="Dollar">
                <a:extLst>
                  <a:ext uri="{FF2B5EF4-FFF2-40B4-BE49-F238E27FC236}">
                    <a16:creationId xmlns:a16="http://schemas.microsoft.com/office/drawing/2014/main" id="{7BB2C574-2577-4837-85BB-8F3F012EAE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36686" y="3360841"/>
                <a:ext cx="457199" cy="457199"/>
              </a:xfrm>
              <a:prstGeom prst="rect">
                <a:avLst/>
              </a:prstGeom>
            </p:spPr>
          </p:pic>
          <p:pic>
            <p:nvPicPr>
              <p:cNvPr id="22" name="Graphic 21" descr="Line arrow Straight">
                <a:extLst>
                  <a:ext uri="{FF2B5EF4-FFF2-40B4-BE49-F238E27FC236}">
                    <a16:creationId xmlns:a16="http://schemas.microsoft.com/office/drawing/2014/main" id="{A93B9284-595B-49D3-8A96-90D5A0046F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234402">
                <a:off x="1960436" y="3098387"/>
                <a:ext cx="608479" cy="726814"/>
              </a:xfrm>
              <a:prstGeom prst="rect">
                <a:avLst/>
              </a:prstGeom>
            </p:spPr>
          </p:pic>
        </p:grpSp>
        <p:sp>
          <p:nvSpPr>
            <p:cNvPr id="24" name="TextBox 23">
              <a:extLst>
                <a:ext uri="{FF2B5EF4-FFF2-40B4-BE49-F238E27FC236}">
                  <a16:creationId xmlns:a16="http://schemas.microsoft.com/office/drawing/2014/main" id="{A00D6300-8696-4455-9406-75BA3884F46D}"/>
                </a:ext>
              </a:extLst>
            </p:cNvPr>
            <p:cNvSpPr txBox="1"/>
            <p:nvPr/>
          </p:nvSpPr>
          <p:spPr>
            <a:xfrm>
              <a:off x="1013895" y="3910589"/>
              <a:ext cx="1569660" cy="1292662"/>
            </a:xfrm>
            <a:prstGeom prst="rect">
              <a:avLst/>
            </a:prstGeom>
            <a:noFill/>
          </p:spPr>
          <p:txBody>
            <a:bodyPr wrap="none" rtlCol="0">
              <a:spAutoFit/>
            </a:bodyPr>
            <a:lstStyle/>
            <a:p>
              <a:pPr algn="ctr"/>
              <a:r>
                <a:rPr lang="en-US" sz="2400" dirty="0"/>
                <a:t>Costs</a:t>
              </a:r>
            </a:p>
            <a:p>
              <a:pPr algn="ctr"/>
              <a:r>
                <a:rPr lang="en-US" dirty="0" err="1"/>
                <a:t>CapEx</a:t>
              </a:r>
              <a:r>
                <a:rPr lang="en-US" dirty="0"/>
                <a:t> </a:t>
              </a:r>
              <a:r>
                <a:rPr lang="en-US" dirty="0">
                  <a:sym typeface="Wingdings" panose="05000000000000000000" pitchFamily="2" charset="2"/>
                </a:rPr>
                <a:t> </a:t>
              </a:r>
              <a:r>
                <a:rPr lang="en-US" dirty="0" err="1">
                  <a:sym typeface="Wingdings" panose="05000000000000000000" pitchFamily="2" charset="2"/>
                </a:rPr>
                <a:t>OpEx</a:t>
              </a:r>
              <a:endParaRPr lang="en-US" dirty="0">
                <a:sym typeface="Wingdings" panose="05000000000000000000" pitchFamily="2" charset="2"/>
              </a:endParaRPr>
            </a:p>
            <a:p>
              <a:pPr algn="ctr"/>
              <a:r>
                <a:rPr lang="en-US" dirty="0">
                  <a:sym typeface="Wingdings" panose="05000000000000000000" pitchFamily="2" charset="2"/>
                </a:rPr>
                <a:t>Transparency</a:t>
              </a:r>
            </a:p>
            <a:p>
              <a:pPr algn="ctr"/>
              <a:r>
                <a:rPr lang="en-US" dirty="0">
                  <a:sym typeface="Wingdings" panose="05000000000000000000" pitchFamily="2" charset="2"/>
                </a:rPr>
                <a:t>Cost Savings</a:t>
              </a:r>
              <a:endParaRPr lang="en-US" dirty="0"/>
            </a:p>
          </p:txBody>
        </p:sp>
        <p:sp>
          <p:nvSpPr>
            <p:cNvPr id="25" name="TextBox 24">
              <a:extLst>
                <a:ext uri="{FF2B5EF4-FFF2-40B4-BE49-F238E27FC236}">
                  <a16:creationId xmlns:a16="http://schemas.microsoft.com/office/drawing/2014/main" id="{87E9450A-82DA-4F00-BF2E-71B835C3B283}"/>
                </a:ext>
              </a:extLst>
            </p:cNvPr>
            <p:cNvSpPr txBox="1"/>
            <p:nvPr/>
          </p:nvSpPr>
          <p:spPr>
            <a:xfrm>
              <a:off x="2564240" y="3772090"/>
              <a:ext cx="3396123" cy="1569660"/>
            </a:xfrm>
            <a:prstGeom prst="rect">
              <a:avLst/>
            </a:prstGeom>
            <a:noFill/>
          </p:spPr>
          <p:txBody>
            <a:bodyPr wrap="none" rtlCol="0">
              <a:spAutoFit/>
            </a:bodyPr>
            <a:lstStyle/>
            <a:p>
              <a:pPr algn="ctr"/>
              <a:r>
                <a:rPr lang="en-US" sz="2400" dirty="0"/>
                <a:t>Agility</a:t>
              </a:r>
            </a:p>
            <a:p>
              <a:pPr algn="ctr"/>
              <a:r>
                <a:rPr lang="en-US" dirty="0"/>
                <a:t>Instant Provisioning</a:t>
              </a:r>
            </a:p>
            <a:p>
              <a:pPr algn="ctr"/>
              <a:r>
                <a:rPr lang="en-US" dirty="0"/>
                <a:t>DevOps and CI/CD</a:t>
              </a:r>
            </a:p>
            <a:p>
              <a:pPr algn="ctr"/>
              <a:r>
                <a:rPr lang="en-US" dirty="0"/>
                <a:t>Migrate &amp; Modernize Applications</a:t>
              </a:r>
            </a:p>
            <a:p>
              <a:pPr algn="ctr"/>
              <a:r>
                <a:rPr lang="en-US" dirty="0"/>
                <a:t>Faster Time to Market</a:t>
              </a:r>
            </a:p>
          </p:txBody>
        </p:sp>
        <p:sp>
          <p:nvSpPr>
            <p:cNvPr id="26" name="TextBox 25">
              <a:extLst>
                <a:ext uri="{FF2B5EF4-FFF2-40B4-BE49-F238E27FC236}">
                  <a16:creationId xmlns:a16="http://schemas.microsoft.com/office/drawing/2014/main" id="{256C52A6-65D8-412B-8694-01BD469DBD75}"/>
                </a:ext>
              </a:extLst>
            </p:cNvPr>
            <p:cNvSpPr txBox="1"/>
            <p:nvPr/>
          </p:nvSpPr>
          <p:spPr>
            <a:xfrm>
              <a:off x="6152732" y="3772090"/>
              <a:ext cx="2051844" cy="1569660"/>
            </a:xfrm>
            <a:prstGeom prst="rect">
              <a:avLst/>
            </a:prstGeom>
            <a:noFill/>
          </p:spPr>
          <p:txBody>
            <a:bodyPr wrap="none" rtlCol="0">
              <a:spAutoFit/>
            </a:bodyPr>
            <a:lstStyle/>
            <a:p>
              <a:pPr algn="ctr"/>
              <a:r>
                <a:rPr lang="en-US" sz="2400" dirty="0"/>
                <a:t>Service Quality</a:t>
              </a:r>
            </a:p>
            <a:p>
              <a:pPr algn="ctr"/>
              <a:r>
                <a:rPr lang="en-US" dirty="0"/>
                <a:t>Performance</a:t>
              </a:r>
            </a:p>
            <a:p>
              <a:pPr algn="ctr"/>
              <a:r>
                <a:rPr lang="en-US" dirty="0"/>
                <a:t>Scalability</a:t>
              </a:r>
            </a:p>
            <a:p>
              <a:pPr algn="ctr"/>
              <a:r>
                <a:rPr lang="en-US" dirty="0"/>
                <a:t>Availability</a:t>
              </a:r>
            </a:p>
            <a:p>
              <a:pPr algn="ctr"/>
              <a:r>
                <a:rPr lang="en-US" dirty="0"/>
                <a:t>Reliability</a:t>
              </a:r>
            </a:p>
          </p:txBody>
        </p:sp>
        <p:sp>
          <p:nvSpPr>
            <p:cNvPr id="27" name="TextBox 26">
              <a:extLst>
                <a:ext uri="{FF2B5EF4-FFF2-40B4-BE49-F238E27FC236}">
                  <a16:creationId xmlns:a16="http://schemas.microsoft.com/office/drawing/2014/main" id="{33A30A61-DF3F-4C05-A38A-C19D2B142B8B}"/>
                </a:ext>
              </a:extLst>
            </p:cNvPr>
            <p:cNvSpPr txBox="1"/>
            <p:nvPr/>
          </p:nvSpPr>
          <p:spPr>
            <a:xfrm>
              <a:off x="8611455" y="3772090"/>
              <a:ext cx="2260042" cy="1846659"/>
            </a:xfrm>
            <a:prstGeom prst="rect">
              <a:avLst/>
            </a:prstGeom>
            <a:noFill/>
          </p:spPr>
          <p:txBody>
            <a:bodyPr wrap="none" rtlCol="0">
              <a:spAutoFit/>
            </a:bodyPr>
            <a:lstStyle/>
            <a:p>
              <a:pPr algn="ctr"/>
              <a:r>
                <a:rPr lang="en-US" sz="2400" dirty="0"/>
                <a:t>New Scenarios</a:t>
              </a:r>
            </a:p>
            <a:p>
              <a:pPr algn="ctr"/>
              <a:r>
                <a:rPr lang="en-US" dirty="0"/>
                <a:t>Insights through data</a:t>
              </a:r>
            </a:p>
            <a:p>
              <a:pPr algn="ctr"/>
              <a:r>
                <a:rPr lang="en-US" dirty="0"/>
                <a:t>Machine Learning</a:t>
              </a:r>
            </a:p>
            <a:p>
              <a:pPr algn="ctr"/>
              <a:r>
                <a:rPr lang="en-US" dirty="0"/>
                <a:t>Artificial Intelligence</a:t>
              </a:r>
            </a:p>
            <a:p>
              <a:pPr algn="ctr"/>
              <a:r>
                <a:rPr lang="en-US" dirty="0"/>
                <a:t>IoT</a:t>
              </a:r>
            </a:p>
            <a:p>
              <a:pPr algn="ctr"/>
              <a:r>
                <a:rPr lang="en-US" dirty="0"/>
                <a:t>Digital Transformation</a:t>
              </a:r>
            </a:p>
          </p:txBody>
        </p:sp>
      </p:grpSp>
      <p:grpSp>
        <p:nvGrpSpPr>
          <p:cNvPr id="35" name="Group 34">
            <a:extLst>
              <a:ext uri="{FF2B5EF4-FFF2-40B4-BE49-F238E27FC236}">
                <a16:creationId xmlns:a16="http://schemas.microsoft.com/office/drawing/2014/main" id="{2FE19FB6-7A0F-4572-9F46-2AA4BDAE6FC9}"/>
              </a:ext>
            </a:extLst>
          </p:cNvPr>
          <p:cNvGrpSpPr/>
          <p:nvPr/>
        </p:nvGrpSpPr>
        <p:grpSpPr>
          <a:xfrm>
            <a:off x="2654256" y="5313144"/>
            <a:ext cx="6313999" cy="1179731"/>
            <a:chOff x="1201617" y="5200213"/>
            <a:chExt cx="6313999" cy="1179731"/>
          </a:xfrm>
        </p:grpSpPr>
        <p:pic>
          <p:nvPicPr>
            <p:cNvPr id="33" name="Picture 32">
              <a:extLst>
                <a:ext uri="{FF2B5EF4-FFF2-40B4-BE49-F238E27FC236}">
                  <a16:creationId xmlns:a16="http://schemas.microsoft.com/office/drawing/2014/main" id="{CBF40C55-1601-4D49-B411-4B83CC2D3424}"/>
                </a:ext>
              </a:extLst>
            </p:cNvPr>
            <p:cNvPicPr>
              <a:picLocks noChangeAspect="1"/>
            </p:cNvPicPr>
            <p:nvPr/>
          </p:nvPicPr>
          <p:blipFill>
            <a:blip r:embed="rId13"/>
            <a:stretch>
              <a:fillRect/>
            </a:stretch>
          </p:blipFill>
          <p:spPr>
            <a:xfrm>
              <a:off x="1201617" y="5313144"/>
              <a:ext cx="962025" cy="1066800"/>
            </a:xfrm>
            <a:prstGeom prst="rect">
              <a:avLst/>
            </a:prstGeom>
          </p:spPr>
        </p:pic>
        <p:sp>
          <p:nvSpPr>
            <p:cNvPr id="34" name="TextBox 33">
              <a:extLst>
                <a:ext uri="{FF2B5EF4-FFF2-40B4-BE49-F238E27FC236}">
                  <a16:creationId xmlns:a16="http://schemas.microsoft.com/office/drawing/2014/main" id="{BFFA3B0A-5130-430A-8E25-0B5541E38623}"/>
                </a:ext>
              </a:extLst>
            </p:cNvPr>
            <p:cNvSpPr txBox="1"/>
            <p:nvPr/>
          </p:nvSpPr>
          <p:spPr>
            <a:xfrm>
              <a:off x="2163642" y="5200213"/>
              <a:ext cx="5351974" cy="1015663"/>
            </a:xfrm>
            <a:prstGeom prst="rect">
              <a:avLst/>
            </a:prstGeom>
            <a:noFill/>
          </p:spPr>
          <p:txBody>
            <a:bodyPr wrap="square" rtlCol="0">
              <a:spAutoFit/>
            </a:bodyPr>
            <a:lstStyle/>
            <a:p>
              <a:pPr algn="ctr"/>
              <a:r>
                <a:rPr lang="en-US" sz="2400" dirty="0"/>
                <a:t>Trusted</a:t>
              </a:r>
            </a:p>
            <a:p>
              <a:pPr algn="ctr"/>
              <a:r>
                <a:rPr lang="en-US" dirty="0"/>
                <a:t>Comprehensive </a:t>
              </a:r>
              <a:r>
                <a:rPr lang="en-US" dirty="0">
                  <a:sym typeface="Wingdings" panose="05000000000000000000" pitchFamily="2" charset="2"/>
                </a:rPr>
                <a:t>compliance and data privacy standards</a:t>
              </a:r>
            </a:p>
            <a:p>
              <a:pPr algn="ctr"/>
              <a:r>
                <a:rPr lang="en-US" dirty="0">
                  <a:sym typeface="Wingdings" panose="05000000000000000000" pitchFamily="2" charset="2"/>
                </a:rPr>
                <a:t>Multiple layers of security</a:t>
              </a:r>
              <a:endParaRPr lang="en-US" dirty="0"/>
            </a:p>
          </p:txBody>
        </p:sp>
      </p:grpSp>
    </p:spTree>
    <p:extLst>
      <p:ext uri="{BB962C8B-B14F-4D97-AF65-F5344CB8AC3E}">
        <p14:creationId xmlns:p14="http://schemas.microsoft.com/office/powerpoint/2010/main" val="88834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a:xfrm>
            <a:off x="838200" y="365125"/>
            <a:ext cx="10515600" cy="1325563"/>
          </a:xfrm>
        </p:spPr>
        <p:txBody>
          <a:bodyPr>
            <a:normAutofit/>
          </a:bodyPr>
          <a:lstStyle/>
          <a:p>
            <a:r>
              <a:rPr lang="en-US" sz="4400"/>
              <a:t>Perspective of a technical MBA</a:t>
            </a:r>
          </a:p>
        </p:txBody>
      </p:sp>
      <p:graphicFrame>
        <p:nvGraphicFramePr>
          <p:cNvPr id="5" name="Content Placeholder 2">
            <a:extLst>
              <a:ext uri="{FF2B5EF4-FFF2-40B4-BE49-F238E27FC236}">
                <a16:creationId xmlns:a16="http://schemas.microsoft.com/office/drawing/2014/main" id="{F6293233-E77A-4240-B880-D8DEA9A8E713}"/>
              </a:ext>
            </a:extLst>
          </p:cNvPr>
          <p:cNvGraphicFramePr>
            <a:graphicFrameLocks noGrp="1"/>
          </p:cNvGraphicFramePr>
          <p:nvPr>
            <p:ph idx="1"/>
            <p:extLst>
              <p:ext uri="{D42A27DB-BD31-4B8C-83A1-F6EECF244321}">
                <p14:modId xmlns:p14="http://schemas.microsoft.com/office/powerpoint/2010/main" val="5221951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97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3CC4E-5072-4F11-ABE0-1408AAD2C74E}"/>
              </a:ext>
            </a:extLst>
          </p:cNvPr>
          <p:cNvSpPr>
            <a:spLocks noGrp="1"/>
          </p:cNvSpPr>
          <p:nvPr>
            <p:ph type="body" sz="quarter" idx="15"/>
          </p:nvPr>
        </p:nvSpPr>
        <p:spPr>
          <a:xfrm>
            <a:off x="396092" y="2857238"/>
            <a:ext cx="7431171" cy="766329"/>
          </a:xfrm>
        </p:spPr>
        <p:txBody>
          <a:bodyPr/>
          <a:lstStyle/>
          <a:p>
            <a:endParaRPr lang="en-US" dirty="0"/>
          </a:p>
          <a:p>
            <a:r>
              <a:rPr lang="en-US" dirty="0"/>
              <a:t>Your challenge, should you choose to accept it…</a:t>
            </a:r>
          </a:p>
          <a:p>
            <a:endParaRPr lang="en-US" dirty="0"/>
          </a:p>
          <a:p>
            <a:r>
              <a:rPr lang="en-US" dirty="0"/>
              <a:t>The ADS</a:t>
            </a:r>
          </a:p>
        </p:txBody>
      </p:sp>
    </p:spTree>
    <p:extLst>
      <p:ext uri="{BB962C8B-B14F-4D97-AF65-F5344CB8AC3E}">
        <p14:creationId xmlns:p14="http://schemas.microsoft.com/office/powerpoint/2010/main" val="2493968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2400657"/>
          </a:xfrm>
        </p:spPr>
        <p:txBody>
          <a:bodyPr/>
          <a:lstStyle/>
          <a:p>
            <a:r>
              <a:rPr lang="en-US" sz="2400"/>
              <a:t>An Architecture Design Session (ADS) is a </a:t>
            </a:r>
            <a:r>
              <a:rPr lang="en-US" sz="2400" b="1"/>
              <a:t>one- to multi-day </a:t>
            </a:r>
            <a:r>
              <a:rPr lang="en-US" sz="2400"/>
              <a:t>engagement driven by technical sales that maps technical solutions to customer opportunities.</a:t>
            </a:r>
          </a:p>
        </p:txBody>
      </p:sp>
      <p:sp>
        <p:nvSpPr>
          <p:cNvPr id="4" name="Title 3"/>
          <p:cNvSpPr>
            <a:spLocks noGrp="1"/>
          </p:cNvSpPr>
          <p:nvPr>
            <p:ph type="title"/>
          </p:nvPr>
        </p:nvSpPr>
        <p:spPr/>
        <p:txBody>
          <a:bodyPr/>
          <a:lstStyle/>
          <a:p>
            <a:r>
              <a:rPr lang="en-US"/>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1272</Words>
  <Application>Microsoft Office PowerPoint</Application>
  <PresentationFormat>Widescreen</PresentationFormat>
  <Paragraphs>227</Paragraphs>
  <Slides>21</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Segoe UI</vt:lpstr>
      <vt:lpstr>Segoe UI Semibold</vt:lpstr>
      <vt:lpstr>Wingdings</vt:lpstr>
      <vt:lpstr>Office Theme</vt:lpstr>
      <vt:lpstr>1_Office Theme</vt:lpstr>
      <vt:lpstr>PowerPoint Presentation</vt:lpstr>
      <vt:lpstr>PowerPoint Presentation</vt:lpstr>
      <vt:lpstr>PowerPoint Presentation</vt:lpstr>
      <vt:lpstr>Our Journey Together Today</vt:lpstr>
      <vt:lpstr>Abstract</vt:lpstr>
      <vt:lpstr>Understanding the Azure value proposition</vt:lpstr>
      <vt:lpstr>Perspective of a technical MBA</vt:lpstr>
      <vt:lpstr>PowerPoint Presentation</vt:lpstr>
      <vt:lpstr>What is an ADS? </vt:lpstr>
      <vt:lpstr>The goal for the customer, is to get a solution designed and deployed.   Increasing Azure consumption is the Microsoft goal.   The ADS supports both goals, either via a pilot or direct production implementation, or through projects that de-risk critical aspects along the way.</vt:lpstr>
      <vt:lpstr>Example ADS activities including pre &amp; post work </vt:lpstr>
      <vt:lpstr>Proven practice whiteboard layout</vt:lpstr>
      <vt:lpstr>PowerPoint Presentation</vt:lpstr>
      <vt:lpstr>Customer situation</vt:lpstr>
      <vt:lpstr>Customer needs</vt:lpstr>
      <vt:lpstr>Customer objections</vt:lpstr>
      <vt:lpstr>Let’s start the “mini” ADS!</vt:lpstr>
      <vt:lpstr>Time for the Hands-on PoC</vt:lpstr>
      <vt:lpstr>Your Azure account</vt:lpstr>
      <vt:lpstr>It’s show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20</cp:revision>
  <dcterms:created xsi:type="dcterms:W3CDTF">2019-10-17T13:59:07Z</dcterms:created>
  <dcterms:modified xsi:type="dcterms:W3CDTF">2019-10-18T14:52:56Z</dcterms:modified>
</cp:coreProperties>
</file>